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7.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22" r:id="rId2"/>
    <p:sldMasterId id="2147483746" r:id="rId3"/>
  </p:sldMasterIdLst>
  <p:notesMasterIdLst>
    <p:notesMasterId r:id="rId49"/>
  </p:notesMasterIdLst>
  <p:handoutMasterIdLst>
    <p:handoutMasterId r:id="rId50"/>
  </p:handoutMasterIdLst>
  <p:sldIdLst>
    <p:sldId id="271" r:id="rId4"/>
    <p:sldId id="388" r:id="rId5"/>
    <p:sldId id="390" r:id="rId6"/>
    <p:sldId id="433" r:id="rId7"/>
    <p:sldId id="434" r:id="rId8"/>
    <p:sldId id="435" r:id="rId9"/>
    <p:sldId id="473" r:id="rId10"/>
    <p:sldId id="474" r:id="rId11"/>
    <p:sldId id="437" r:id="rId12"/>
    <p:sldId id="475" r:id="rId13"/>
    <p:sldId id="438" r:id="rId14"/>
    <p:sldId id="477" r:id="rId15"/>
    <p:sldId id="478" r:id="rId16"/>
    <p:sldId id="525" r:id="rId17"/>
    <p:sldId id="526" r:id="rId18"/>
    <p:sldId id="527" r:id="rId19"/>
    <p:sldId id="480" r:id="rId20"/>
    <p:sldId id="481" r:id="rId21"/>
    <p:sldId id="482" r:id="rId22"/>
    <p:sldId id="483" r:id="rId23"/>
    <p:sldId id="484" r:id="rId24"/>
    <p:sldId id="487" r:id="rId25"/>
    <p:sldId id="488" r:id="rId26"/>
    <p:sldId id="485" r:id="rId27"/>
    <p:sldId id="486" r:id="rId28"/>
    <p:sldId id="440" r:id="rId29"/>
    <p:sldId id="441" r:id="rId30"/>
    <p:sldId id="442" r:id="rId31"/>
    <p:sldId id="443" r:id="rId32"/>
    <p:sldId id="444" r:id="rId33"/>
    <p:sldId id="393" r:id="rId34"/>
    <p:sldId id="489" r:id="rId35"/>
    <p:sldId id="505" r:id="rId36"/>
    <p:sldId id="506" r:id="rId37"/>
    <p:sldId id="507" r:id="rId38"/>
    <p:sldId id="508" r:id="rId39"/>
    <p:sldId id="509" r:id="rId40"/>
    <p:sldId id="516" r:id="rId41"/>
    <p:sldId id="517" r:id="rId42"/>
    <p:sldId id="520" r:id="rId43"/>
    <p:sldId id="391" r:id="rId44"/>
    <p:sldId id="446" r:id="rId45"/>
    <p:sldId id="447" r:id="rId46"/>
    <p:sldId id="490" r:id="rId47"/>
    <p:sldId id="521" r:id="rId48"/>
  </p:sldIdLst>
  <p:sldSz cx="9144000" cy="6858000" type="screen4x3"/>
  <p:notesSz cx="6858000" cy="9144000"/>
  <p:embeddedFontLst>
    <p:embeddedFont>
      <p:font typeface="Verdana" panose="020B0604030504040204" pitchFamily="34" charset="0"/>
      <p:regular r:id="rId51"/>
      <p:bold r:id="rId52"/>
      <p:italic r:id="rId53"/>
      <p:boldItalic r:id="rId54"/>
    </p:embeddedFont>
    <p:embeddedFont>
      <p:font typeface="Segoe UI Semibold" panose="020B0702040204020203" pitchFamily="34" charset="0"/>
      <p:bold r:id="rId55"/>
      <p:boldItalic r:id="rId56"/>
    </p:embeddedFont>
    <p:embeddedFont>
      <p:font typeface="Calibri" panose="020F0502020204030204" pitchFamily="34" charset="0"/>
      <p:regular r:id="rId57"/>
      <p:bold r:id="rId58"/>
      <p:italic r:id="rId59"/>
      <p:boldItalic r:id="rId60"/>
    </p:embeddedFont>
    <p:embeddedFont>
      <p:font typeface="Segoe UI Black" panose="020B0A02040204020203" pitchFamily="34" charset="0"/>
      <p:bold r:id="rId61"/>
      <p:boldItalic r:id="rId62"/>
    </p:embeddedFont>
    <p:embeddedFont>
      <p:font typeface="Consolas" panose="020B0609020204030204" pitchFamily="49" charset="0"/>
      <p:regular r:id="rId63"/>
      <p:bold r:id="rId64"/>
      <p:italic r:id="rId65"/>
      <p:boldItalic r:id="rId66"/>
    </p:embeddedFont>
    <p:embeddedFont>
      <p:font typeface="MS PGothic" panose="020B0600070205080204" pitchFamily="34" charset="-128"/>
      <p:regular r:id="rId67"/>
    </p:embeddedFont>
    <p:embeddedFont>
      <p:font typeface="Segoe UI Light" panose="020B0502040204020203" pitchFamily="34" charset="0"/>
      <p:regular r:id="rId68"/>
      <p:italic r:id="rId69"/>
    </p:embeddedFont>
    <p:embeddedFont>
      <p:font typeface="Segoe UI" panose="020B0502040204020203" pitchFamily="34" charset="0"/>
      <p:regular r:id="rId70"/>
      <p:bold r:id="rId71"/>
      <p:italic r:id="rId72"/>
      <p:boldItalic r:id="rId73"/>
    </p:embeddedFont>
    <p:embeddedFont>
      <p:font typeface="Segoe UI Semilight" panose="020B0402040204020203" pitchFamily="34" charset="0"/>
      <p:regular r:id="rId74"/>
      <p:italic r:id="rId75"/>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57CD"/>
    <a:srgbClr val="3399FF"/>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122" autoAdjust="0"/>
    <p:restoredTop sz="75205" autoAdjust="0"/>
  </p:normalViewPr>
  <p:slideViewPr>
    <p:cSldViewPr snapToGrid="0">
      <p:cViewPr varScale="1">
        <p:scale>
          <a:sx n="62" d="100"/>
          <a:sy n="62" d="100"/>
        </p:scale>
        <p:origin x="1476" y="36"/>
      </p:cViewPr>
      <p:guideLst/>
    </p:cSldViewPr>
  </p:slideViewPr>
  <p:notesTextViewPr>
    <p:cViewPr>
      <p:scale>
        <a:sx n="1" d="1"/>
        <a:sy n="1" d="1"/>
      </p:scale>
      <p:origin x="0" y="0"/>
    </p:cViewPr>
  </p:notesTextViewPr>
  <p:sorterViewPr>
    <p:cViewPr>
      <p:scale>
        <a:sx n="100" d="100"/>
        <a:sy n="100" d="100"/>
      </p:scale>
      <p:origin x="0" y="-10419"/>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handoutMaster" Target="handoutMasters/handoutMaster1.xml"/><Relationship Id="rId55" Type="http://schemas.openxmlformats.org/officeDocument/2006/relationships/font" Target="fonts/font5.fntdata"/><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05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IaaS</a:t>
          </a:r>
          <a:br>
            <a:rPr lang="en-US" sz="1200" kern="1200"/>
          </a:br>
          <a:r>
            <a:rPr lang="en-US" sz="1200" kern="1200"/>
            <a:t>VMs</a:t>
          </a:r>
        </a:p>
      </dsp:txBody>
      <dsp:txXfrm>
        <a:off x="2057" y="0"/>
        <a:ext cx="738415" cy="952996"/>
      </dsp:txXfrm>
    </dsp:sp>
    <dsp:sp modelId="{C2EA3FFF-2417-40D9-89CC-F1A35699285C}">
      <dsp:nvSpPr>
        <dsp:cNvPr id="0" name=""/>
        <dsp:cNvSpPr/>
      </dsp:nvSpPr>
      <dsp:spPr>
        <a:xfrm>
          <a:off x="79585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VM Scale Sets</a:t>
          </a:r>
        </a:p>
      </dsp:txBody>
      <dsp:txXfrm>
        <a:off x="795854" y="0"/>
        <a:ext cx="738415" cy="952996"/>
      </dsp:txXfrm>
    </dsp:sp>
    <dsp:sp modelId="{BFE7EF33-35B6-4364-AFAA-13DD712E922D}">
      <dsp:nvSpPr>
        <dsp:cNvPr id="0" name=""/>
        <dsp:cNvSpPr/>
      </dsp:nvSpPr>
      <dsp:spPr>
        <a:xfrm>
          <a:off x="158965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Service</a:t>
          </a:r>
        </a:p>
      </dsp:txBody>
      <dsp:txXfrm>
        <a:off x="1589650" y="0"/>
        <a:ext cx="738415" cy="952996"/>
      </dsp:txXfrm>
    </dsp:sp>
    <dsp:sp modelId="{1F953C0C-DFA5-4C6B-83A0-ACBD75296A7D}">
      <dsp:nvSpPr>
        <dsp:cNvPr id="0" name=""/>
        <dsp:cNvSpPr/>
      </dsp:nvSpPr>
      <dsp:spPr>
        <a:xfrm>
          <a:off x="238344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Service Fabric</a:t>
          </a:r>
        </a:p>
      </dsp:txBody>
      <dsp:txXfrm>
        <a:off x="2383447" y="0"/>
        <a:ext cx="738415" cy="952996"/>
      </dsp:txXfrm>
    </dsp:sp>
    <dsp:sp modelId="{8745C436-B72B-4380-85A2-3799EB53BE32}">
      <dsp:nvSpPr>
        <dsp:cNvPr id="0" name=""/>
        <dsp:cNvSpPr/>
      </dsp:nvSpPr>
      <dsp:spPr>
        <a:xfrm>
          <a:off x="317724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Cloud Services</a:t>
          </a:r>
        </a:p>
      </dsp:txBody>
      <dsp:txXfrm>
        <a:off x="3177244" y="0"/>
        <a:ext cx="738415" cy="952996"/>
      </dsp:txXfrm>
    </dsp:sp>
    <dsp:sp modelId="{64A8B82D-DA79-48E6-87F5-69BF25233F6D}">
      <dsp:nvSpPr>
        <dsp:cNvPr id="0" name=""/>
        <dsp:cNvSpPr/>
      </dsp:nvSpPr>
      <dsp:spPr>
        <a:xfrm>
          <a:off x="397104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Batch</a:t>
          </a:r>
        </a:p>
      </dsp:txBody>
      <dsp:txXfrm>
        <a:off x="3971040" y="0"/>
        <a:ext cx="738415" cy="952996"/>
      </dsp:txXfrm>
    </dsp:sp>
    <dsp:sp modelId="{CD4671D1-87D7-4E8D-B019-EE7552F468A0}">
      <dsp:nvSpPr>
        <dsp:cNvPr id="0" name=""/>
        <dsp:cNvSpPr/>
      </dsp:nvSpPr>
      <dsp:spPr>
        <a:xfrm>
          <a:off x="476483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 Service</a:t>
          </a:r>
        </a:p>
      </dsp:txBody>
      <dsp:txXfrm>
        <a:off x="4764837" y="0"/>
        <a:ext cx="738415" cy="952996"/>
      </dsp:txXfrm>
    </dsp:sp>
    <dsp:sp modelId="{FF659824-D556-4A81-ABEF-EF16B01F56EA}">
      <dsp:nvSpPr>
        <dsp:cNvPr id="0" name=""/>
        <dsp:cNvSpPr/>
      </dsp:nvSpPr>
      <dsp:spPr>
        <a:xfrm>
          <a:off x="5558633"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Instances</a:t>
          </a:r>
        </a:p>
      </dsp:txBody>
      <dsp:txXfrm>
        <a:off x="5558633" y="0"/>
        <a:ext cx="738415" cy="952996"/>
      </dsp:txXfrm>
    </dsp:sp>
    <dsp:sp modelId="{9E91217D-00DC-45CB-806F-2C7759A51E62}">
      <dsp:nvSpPr>
        <dsp:cNvPr id="0" name=""/>
        <dsp:cNvSpPr/>
      </dsp:nvSpPr>
      <dsp:spPr>
        <a:xfrm>
          <a:off x="635243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Logic Apps</a:t>
          </a:r>
        </a:p>
      </dsp:txBody>
      <dsp:txXfrm>
        <a:off x="6352430" y="0"/>
        <a:ext cx="738415" cy="952996"/>
      </dsp:txXfrm>
    </dsp:sp>
    <dsp:sp modelId="{5AD177F0-BF42-4829-9DE1-29554A64BCF6}">
      <dsp:nvSpPr>
        <dsp:cNvPr id="0" name=""/>
        <dsp:cNvSpPr/>
      </dsp:nvSpPr>
      <dsp:spPr>
        <a:xfrm>
          <a:off x="7146226"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Functions</a:t>
          </a:r>
        </a:p>
      </dsp:txBody>
      <dsp:txXfrm>
        <a:off x="7146226" y="0"/>
        <a:ext cx="738415" cy="95299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697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https://docs.microsoft.com/en-us/azure/virtual-machines/windows/sizes-gpu</a:t>
            </a:r>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6/5/2018 5:21 PM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11</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553440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373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03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99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236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5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188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3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2860023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215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786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109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868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94150" y="685800"/>
            <a:ext cx="2384425"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041526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4938" y="685800"/>
            <a:ext cx="2335212"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22364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6/5/2018 5:21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26</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416882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6/5/2018 5:21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334312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6/5/2018 5:21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29059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6/5/2018 5:21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29</a:t>
            </a:fld>
            <a:endParaRPr lang="en-US" altLang="en-US">
              <a:solidFill>
                <a:prstClr val="black"/>
              </a:solidFill>
            </a:endParaRPr>
          </a:p>
        </p:txBody>
      </p:sp>
    </p:spTree>
    <p:extLst>
      <p:ext uri="{BB962C8B-B14F-4D97-AF65-F5344CB8AC3E}">
        <p14:creationId xmlns:p14="http://schemas.microsoft.com/office/powerpoint/2010/main" val="334834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69139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6/5/2018 5:21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30</a:t>
            </a:fld>
            <a:endParaRPr lang="en-US" altLang="en-US">
              <a:solidFill>
                <a:prstClr val="black"/>
              </a:solidFill>
            </a:endParaRPr>
          </a:p>
        </p:txBody>
      </p:sp>
    </p:spTree>
    <p:extLst>
      <p:ext uri="{BB962C8B-B14F-4D97-AF65-F5344CB8AC3E}">
        <p14:creationId xmlns:p14="http://schemas.microsoft.com/office/powerpoint/2010/main" val="70308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dirty="0"/>
          </a:p>
        </p:txBody>
      </p:sp>
    </p:spTree>
    <p:extLst>
      <p:ext uri="{BB962C8B-B14F-4D97-AF65-F5344CB8AC3E}">
        <p14:creationId xmlns:p14="http://schemas.microsoft.com/office/powerpoint/2010/main" val="900274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473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480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465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843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795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0775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688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847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6/5/2018 5:21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12635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 monolithic app contains domain-specific functionality and is normally divided by functional layers, such as web, business, and data.</a:t>
            </a:r>
          </a:p>
          <a:p>
            <a:r>
              <a:rPr lang="en-US"/>
              <a:t>You scale a monolithic app by cloning it on multiple servers/virtual machines/containers.</a:t>
            </a:r>
          </a:p>
          <a:p>
            <a:r>
              <a:rPr lang="en-US"/>
              <a:t>A microservice application separates functionality into separate smaller services.</a:t>
            </a:r>
          </a:p>
          <a:p>
            <a:r>
              <a:rPr lang="en-US"/>
              <a:t>The microservices approach scales out by deploying each service independently, creating instances of these services across servers/virtual machines/containers.</a:t>
            </a:r>
          </a:p>
          <a:p>
            <a:endParaRPr lang="en-US" b="1"/>
          </a:p>
          <a:p>
            <a:endParaRPr lang="en-US" b="1"/>
          </a:p>
          <a:p>
            <a:r>
              <a:rPr lang="en-US" b="1"/>
              <a:t>What is a microservice?</a:t>
            </a:r>
          </a:p>
          <a:p>
            <a:r>
              <a:rPr lang="en-US"/>
              <a:t>There are different definitions of microservices. If you search the Internet, you'll find many useful resources that provide their own viewpoints and definitions. However, most of the following characteristics of microservices are widely agreed upon:+ </a:t>
            </a:r>
          </a:p>
          <a:p>
            <a:r>
              <a:rPr lang="en-US"/>
              <a:t>Encapsulate a customer or business scenario. What is the problem you are solving?</a:t>
            </a:r>
          </a:p>
          <a:p>
            <a:r>
              <a:rPr lang="en-US"/>
              <a:t>Developed by a small engineering team.</a:t>
            </a:r>
          </a:p>
          <a:p>
            <a:r>
              <a:rPr lang="en-US"/>
              <a:t>Written in any programming language and use any framework.</a:t>
            </a:r>
          </a:p>
          <a:p>
            <a:r>
              <a:rPr lang="en-US"/>
              <a:t>Consist of code and (optionally) state, both of which are independently versioned, deployed, and scaled.</a:t>
            </a:r>
          </a:p>
          <a:p>
            <a:r>
              <a:rPr lang="en-US"/>
              <a:t>Interact with other microservices over well-defined interfaces and protocols.</a:t>
            </a:r>
          </a:p>
          <a:p>
            <a:r>
              <a:rPr lang="en-US"/>
              <a:t>Have unique names (URLs) used to resolve their location.</a:t>
            </a:r>
          </a:p>
          <a:p>
            <a:r>
              <a:rPr lang="en-US"/>
              <a:t>Remain consistent and available in the presence of failures.</a:t>
            </a:r>
          </a:p>
          <a:p>
            <a:r>
              <a:rPr lang="en-US"/>
              <a:t>+ </a:t>
            </a:r>
          </a:p>
          <a:p>
            <a:r>
              <a:rPr lang="en-US"/>
              <a:t>You can summarize these characteristics into:+ </a:t>
            </a:r>
          </a:p>
          <a:p>
            <a:r>
              <a:rPr lang="en-US" b="1" i="1"/>
              <a:t>Microservice applications are composed of small, independently versioned, and scalable customer-focused services that communicate with each other over standard protocols with well-defined interfaces.</a:t>
            </a:r>
            <a:r>
              <a:rPr lang="en-US"/>
              <a:t>+ </a:t>
            </a:r>
          </a:p>
          <a:p>
            <a:r>
              <a:rPr lang="en-US"/>
              <a:t>We covered the first two points in the preceding section, and now we expand on and clarify the others.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33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dirty="0"/>
          </a:p>
        </p:txBody>
      </p:sp>
    </p:spTree>
    <p:extLst>
      <p:ext uri="{BB962C8B-B14F-4D97-AF65-F5344CB8AC3E}">
        <p14:creationId xmlns:p14="http://schemas.microsoft.com/office/powerpoint/2010/main" val="21858698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6/5/2018 5:21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42</a:t>
            </a:fld>
            <a:endParaRPr lang="en-US" altLang="en-US" sz="1800" kern="0">
              <a:solidFill>
                <a:sysClr val="windowText" lastClr="000000"/>
              </a:solidFill>
            </a:endParaRPr>
          </a:p>
        </p:txBody>
      </p:sp>
    </p:spTree>
    <p:extLst>
      <p:ext uri="{BB962C8B-B14F-4D97-AF65-F5344CB8AC3E}">
        <p14:creationId xmlns:p14="http://schemas.microsoft.com/office/powerpoint/2010/main" val="2449361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6/5/2018 5:21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43</a:t>
            </a:fld>
            <a:endParaRPr lang="en-US" altLang="en-US" sz="1800" kern="0">
              <a:solidFill>
                <a:sysClr val="windowText" lastClr="000000"/>
              </a:solidFill>
            </a:endParaRPr>
          </a:p>
        </p:txBody>
      </p:sp>
    </p:spTree>
    <p:extLst>
      <p:ext uri="{BB962C8B-B14F-4D97-AF65-F5344CB8AC3E}">
        <p14:creationId xmlns:p14="http://schemas.microsoft.com/office/powerpoint/2010/main" val="1934003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876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a:p>
          <a:p>
            <a:r>
              <a:rPr lang="en-US"/>
              <a:t>Powers a huge set of Microsoft Services: </a:t>
            </a:r>
            <a:r>
              <a:rPr lang="pt-PT" err="1"/>
              <a:t>Azure</a:t>
            </a:r>
            <a:r>
              <a:rPr lang="pt-PT"/>
              <a:t> SQL </a:t>
            </a:r>
            <a:r>
              <a:rPr lang="pt-PT" err="1"/>
              <a:t>Database</a:t>
            </a:r>
            <a:r>
              <a:rPr lang="pt-PT"/>
              <a:t>, </a:t>
            </a:r>
            <a:r>
              <a:rPr lang="pt-PT" err="1"/>
              <a:t>Azure</a:t>
            </a:r>
            <a:r>
              <a:rPr lang="pt-PT"/>
              <a:t> </a:t>
            </a:r>
            <a:r>
              <a:rPr lang="pt-PT" err="1"/>
              <a:t>DocumentDB</a:t>
            </a:r>
            <a:r>
              <a:rPr lang="pt-PT"/>
              <a:t>, Cortana, </a:t>
            </a:r>
            <a:r>
              <a:rPr lang="pt-PT" err="1"/>
              <a:t>Power</a:t>
            </a:r>
            <a:r>
              <a:rPr lang="pt-PT"/>
              <a:t> BI, Microsoft </a:t>
            </a:r>
            <a:r>
              <a:rPr lang="pt-PT" err="1"/>
              <a:t>Intune</a:t>
            </a:r>
            <a:r>
              <a:rPr lang="pt-PT"/>
              <a:t>, </a:t>
            </a:r>
            <a:r>
              <a:rPr lang="pt-PT" err="1"/>
              <a:t>Azure</a:t>
            </a:r>
            <a:r>
              <a:rPr lang="pt-PT"/>
              <a:t> </a:t>
            </a:r>
            <a:r>
              <a:rPr lang="pt-PT" err="1"/>
              <a:t>Event</a:t>
            </a:r>
            <a:r>
              <a:rPr lang="pt-PT"/>
              <a:t> </a:t>
            </a:r>
            <a:r>
              <a:rPr lang="pt-PT" err="1"/>
              <a:t>Hubs</a:t>
            </a:r>
            <a:r>
              <a:rPr lang="pt-PT"/>
              <a:t>, Skype for Business </a:t>
            </a:r>
            <a:r>
              <a:rPr lang="pt-PT" err="1"/>
              <a:t>and</a:t>
            </a:r>
            <a:r>
              <a:rPr lang="pt-PT"/>
              <a:t> </a:t>
            </a:r>
            <a:r>
              <a:rPr lang="pt-PT" err="1"/>
              <a:t>others</a:t>
            </a:r>
            <a:endParaRPr lang="pt-PT"/>
          </a:p>
          <a:p>
            <a:endParaRPr lang="en-US"/>
          </a:p>
          <a:p>
            <a:r>
              <a:rPr lang="en-US"/>
              <a:t>It provides a sophisticated runtime for building distributed, scalable stateless and </a:t>
            </a:r>
            <a:r>
              <a:rPr lang="en-US" err="1"/>
              <a:t>stateful</a:t>
            </a:r>
            <a:r>
              <a:rPr lang="en-US"/>
              <a:t> microservices. </a:t>
            </a:r>
          </a:p>
          <a:p>
            <a:endParaRPr lang="en-US"/>
          </a:p>
          <a:p>
            <a:r>
              <a:rPr lang="en-US"/>
              <a:t>Also provides comprehensive application management capabilities for provisioning, deploying, monitoring, upgrading/patching, and deleting deployed applications.</a:t>
            </a:r>
          </a:p>
          <a:p>
            <a:endParaRPr lang="en-US"/>
          </a:p>
          <a:p>
            <a:r>
              <a:rPr lang="en-US"/>
              <a:t>Service Fabric is tailored to creating “born in the cloud” services that can start small, as needed, and grow to massive scale with hundreds or thousands of machines, creating Service Fabric clusters across availability sets in a region or across regions.</a:t>
            </a:r>
            <a:endParaRPr lang="pt-PT"/>
          </a:p>
          <a:p>
            <a:pPr marL="171450" indent="-171450">
              <a:buFontTx/>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6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dirty="0"/>
          </a:p>
        </p:txBody>
      </p:sp>
    </p:spTree>
    <p:extLst>
      <p:ext uri="{BB962C8B-B14F-4D97-AF65-F5344CB8AC3E}">
        <p14:creationId xmlns:p14="http://schemas.microsoft.com/office/powerpoint/2010/main" val="12282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6/5/2018 5:21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6339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51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57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5:21 PM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21075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59795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2370170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966880877"/>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885657842"/>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2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8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6763031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538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4"/>
            <a:ext cx="2133600" cy="365125"/>
          </a:xfrm>
          <a:prstGeom prst="rect">
            <a:avLst/>
          </a:prstGeom>
        </p:spPr>
        <p:txBody>
          <a:bodyPr/>
          <a:lstStyle/>
          <a:p>
            <a:fld id="{FD5DACB9-5D84-4CE7-9B4B-05AD977395C1}" type="datetimeFigureOut">
              <a:rPr lang="en-US" smtClean="0">
                <a:solidFill>
                  <a:prstClr val="black">
                    <a:tint val="75000"/>
                  </a:prstClr>
                </a:solidFill>
              </a:rPr>
              <a:pPr/>
              <a:t>6/5/2018</a:t>
            </a:fld>
            <a:endParaRPr lang="en-US">
              <a:solidFill>
                <a:prstClr val="black">
                  <a:tint val="75000"/>
                </a:prstClr>
              </a:solidFill>
            </a:endParaRPr>
          </a:p>
        </p:txBody>
      </p:sp>
      <p:sp>
        <p:nvSpPr>
          <p:cNvPr id="4" name="Footer Placeholder 3"/>
          <p:cNvSpPr>
            <a:spLocks noGrp="1"/>
          </p:cNvSpPr>
          <p:nvPr>
            <p:ph type="ftr" sz="quarter" idx="11"/>
          </p:nvPr>
        </p:nvSpPr>
        <p:spPr>
          <a:xfrm>
            <a:off x="3124201" y="6356354"/>
            <a:ext cx="28956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1" y="6356354"/>
            <a:ext cx="21336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381001" y="457200"/>
            <a:ext cx="8382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67463064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676" name="Group 675"/>
          <p:cNvGrpSpPr>
            <a:grpSpLocks noChangeAspect="1"/>
          </p:cNvGrpSpPr>
          <p:nvPr/>
        </p:nvGrpSpPr>
        <p:grpSpPr bwMode="gray">
          <a:xfrm>
            <a:off x="5580526" y="2676792"/>
            <a:ext cx="3563474"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6015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230" name="Group 229"/>
          <p:cNvGrpSpPr>
            <a:grpSpLocks noChangeAspect="1"/>
          </p:cNvGrpSpPr>
          <p:nvPr/>
        </p:nvGrpSpPr>
        <p:grpSpPr bwMode="gray">
          <a:xfrm>
            <a:off x="5580526" y="2676792"/>
            <a:ext cx="3563474"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02808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393" name="Group 392"/>
          <p:cNvGrpSpPr>
            <a:grpSpLocks noChangeAspect="1"/>
          </p:cNvGrpSpPr>
          <p:nvPr/>
        </p:nvGrpSpPr>
        <p:grpSpPr bwMode="gray">
          <a:xfrm>
            <a:off x="5580526" y="2676792"/>
            <a:ext cx="3563474"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25694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616" name="Group 615"/>
          <p:cNvGrpSpPr>
            <a:grpSpLocks noChangeAspect="1"/>
          </p:cNvGrpSpPr>
          <p:nvPr/>
        </p:nvGrpSpPr>
        <p:grpSpPr bwMode="gray">
          <a:xfrm>
            <a:off x="5580526" y="2676792"/>
            <a:ext cx="3563474"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73224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229" name="Group 228"/>
          <p:cNvGrpSpPr>
            <a:grpSpLocks noChangeAspect="1"/>
          </p:cNvGrpSpPr>
          <p:nvPr/>
        </p:nvGrpSpPr>
        <p:grpSpPr bwMode="gray">
          <a:xfrm>
            <a:off x="5580526" y="2676792"/>
            <a:ext cx="3563474"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2625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575" name="Group 574"/>
          <p:cNvGrpSpPr>
            <a:grpSpLocks noChangeAspect="1"/>
          </p:cNvGrpSpPr>
          <p:nvPr/>
        </p:nvGrpSpPr>
        <p:grpSpPr bwMode="gray">
          <a:xfrm>
            <a:off x="5580526" y="2676792"/>
            <a:ext cx="3563474"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416664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7069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76354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076279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583713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1754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6527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8089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76665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6527237" y="3787616"/>
            <a:ext cx="2616762"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1144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6527237" y="3787616"/>
            <a:ext cx="2616763"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794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03391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9984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25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99563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336159" y="470067"/>
            <a:ext cx="1090693" cy="304828"/>
          </a:xfrm>
          <a:prstGeom prst="rect">
            <a:avLst/>
          </a:prstGeom>
        </p:spPr>
      </p:pic>
    </p:spTree>
    <p:extLst>
      <p:ext uri="{BB962C8B-B14F-4D97-AF65-F5344CB8AC3E}">
        <p14:creationId xmlns:p14="http://schemas.microsoft.com/office/powerpoint/2010/main" val="341388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60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6286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46291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6/5/2018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32696255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6"/>
            <a:ext cx="7394337" cy="845810"/>
          </a:xfrm>
          <a:noFill/>
        </p:spPr>
        <p:txBody>
          <a:bodyPr tIns="89631" bIns="89631" anchor="t" anchorCtr="0">
            <a:spAutoFit/>
          </a:bodyPr>
          <a:lstStyle>
            <a:lvl1pPr>
              <a:defRPr sz="4800"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77"/>
            <a:ext cx="7395506" cy="611628"/>
          </a:xfrm>
          <a:noFill/>
        </p:spPr>
        <p:txBody>
          <a:bodyPr lIns="179261" tIns="143408" rIns="179261" bIns="143408">
            <a:spAutoFit/>
          </a:bodyPr>
          <a:lstStyle>
            <a:lvl1pPr marL="0" indent="0">
              <a:spcBef>
                <a:spcPts val="0"/>
              </a:spcBef>
              <a:buNone/>
              <a:defRPr sz="232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52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36159" y="6001920"/>
            <a:ext cx="1344638"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01977" y="2084187"/>
            <a:ext cx="6723139" cy="1793090"/>
          </a:xfrm>
          <a:noFill/>
        </p:spPr>
        <p:txBody>
          <a:bodyPr anchorCtr="0"/>
          <a:lstStyle>
            <a:lvl1pPr>
              <a:defRPr sz="3975" spc="-74"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01977" y="3878574"/>
            <a:ext cx="5378503" cy="1792326"/>
          </a:xfrm>
          <a:noFill/>
        </p:spPr>
        <p:txBody>
          <a:bodyPr tIns="107556" bIns="107556">
            <a:noAutofit/>
          </a:bodyPr>
          <a:lstStyle>
            <a:lvl1pPr marL="0" indent="0">
              <a:spcBef>
                <a:spcPts val="0"/>
              </a:spcBef>
              <a:buNone/>
              <a:defRPr sz="2325"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6337572"/>
      </p:ext>
    </p:extLst>
  </p:cSld>
  <p:clrMapOvr>
    <a:masterClrMapping/>
  </p:clrMapOvr>
  <p:transition spd="slow"/>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0"/>
            <a:ext cx="8740142" cy="1530228"/>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5" indent="0">
              <a:buNone/>
              <a:defRPr/>
            </a:lvl3pPr>
            <a:lvl4pPr marL="336049" indent="0">
              <a:buNone/>
              <a:defRPr/>
            </a:lvl4pPr>
            <a:lvl5pPr marL="5040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8141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1560236"/>
          </a:xfrm>
        </p:spPr>
        <p:txBody>
          <a:bodyPr/>
          <a:lstStyle>
            <a:lvl1pPr>
              <a:defRPr sz="262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6295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6546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30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171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2" y="1189181"/>
            <a:ext cx="8740142" cy="1530228"/>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07" indent="0">
              <a:buNone/>
              <a:defRPr/>
            </a:lvl3pPr>
            <a:lvl4pPr marL="336014" indent="0">
              <a:buNone/>
              <a:defRPr/>
            </a:lvl4pPr>
            <a:lvl5pPr marL="50402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41290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22813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0"/>
            <a:ext cx="8740142" cy="1530228"/>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5" indent="0">
              <a:buNone/>
              <a:defRPr/>
            </a:lvl3pPr>
            <a:lvl4pPr marL="336049" indent="0">
              <a:buNone/>
              <a:defRPr/>
            </a:lvl4pPr>
            <a:lvl5pPr marL="5040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6482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2442328"/>
            <a:ext cx="5210351" cy="793873"/>
          </a:xfrm>
          <a:noFill/>
        </p:spPr>
        <p:txBody>
          <a:bodyPr wrap="square" tIns="89631" bIns="89631" anchor="b" anchorCtr="0">
            <a:spAutoFit/>
          </a:bodyPr>
          <a:lstStyle>
            <a:lvl1pPr>
              <a:defRPr sz="4425"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4" y="3694461"/>
            <a:ext cx="5211174" cy="570078"/>
          </a:xfrm>
          <a:noFill/>
        </p:spPr>
        <p:txBody>
          <a:bodyPr wrap="square" lIns="179261" tIns="143408" rIns="179261" bIns="143408">
            <a:spAutoFit/>
          </a:bodyPr>
          <a:lstStyle>
            <a:lvl1pPr marL="0" indent="0">
              <a:spcBef>
                <a:spcPts val="0"/>
              </a:spcBef>
              <a:buNone/>
              <a:defRPr sz="202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3964895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2.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 id="2147483712" r:id="rId25"/>
    <p:sldLayoutId id="2147483713" r:id="rId26"/>
    <p:sldLayoutId id="2147483714" r:id="rId27"/>
    <p:sldLayoutId id="2147483715" r:id="rId28"/>
    <p:sldLayoutId id="2147483716" r:id="rId29"/>
    <p:sldLayoutId id="2147483717" r:id="rId30"/>
    <p:sldLayoutId id="2147483718" r:id="rId31"/>
    <p:sldLayoutId id="2147483720" r:id="rId32"/>
    <p:sldLayoutId id="2147483721" r:id="rId33"/>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206042451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01933" y="1189178"/>
            <a:ext cx="8740141" cy="1581011"/>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065862"/>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ransition>
    <p:fade/>
  </p:transition>
  <p:txStyles>
    <p:titleStyle>
      <a:lvl1pPr algn="l" defTabSz="685580" rtl="0" eaLnBrk="1" latinLnBrk="0" hangingPunct="1">
        <a:lnSpc>
          <a:spcPct val="90000"/>
        </a:lnSpc>
        <a:spcBef>
          <a:spcPct val="0"/>
        </a:spcBef>
        <a:buNone/>
        <a:defRPr lang="en-US" sz="3525"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0" rtl="0" eaLnBrk="1" fontAlgn="auto" latinLnBrk="0" hangingPunct="1">
        <a:lnSpc>
          <a:spcPct val="90000"/>
        </a:lnSpc>
        <a:spcBef>
          <a:spcPct val="20000"/>
        </a:spcBef>
        <a:spcAft>
          <a:spcPts val="0"/>
        </a:spcAft>
        <a:buClrTx/>
        <a:buSzPct val="90000"/>
        <a:buFont typeface="Arial" pitchFamily="34" charset="0"/>
        <a:buChar char="•"/>
        <a:tabLst/>
        <a:defRPr sz="277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396" marR="0" indent="-177359" algn="l" defTabSz="6855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086"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110"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134"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5343"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3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2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1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89"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69" algn="l" defTabSz="685580" rtl="0" eaLnBrk="1" latinLnBrk="0" hangingPunct="1">
        <a:defRPr sz="1350" kern="1200">
          <a:solidFill>
            <a:schemeClr val="tx1"/>
          </a:solidFill>
          <a:latin typeface="+mn-lt"/>
          <a:ea typeface="+mn-ea"/>
          <a:cs typeface="+mn-cs"/>
        </a:defRPr>
      </a:lvl4pPr>
      <a:lvl5pPr marL="1371158" algn="l" defTabSz="685580" rtl="0" eaLnBrk="1" latinLnBrk="0" hangingPunct="1">
        <a:defRPr sz="1350" kern="1200">
          <a:solidFill>
            <a:schemeClr val="tx1"/>
          </a:solidFill>
          <a:latin typeface="+mn-lt"/>
          <a:ea typeface="+mn-ea"/>
          <a:cs typeface="+mn-cs"/>
        </a:defRPr>
      </a:lvl5pPr>
      <a:lvl6pPr marL="1713949" algn="l" defTabSz="685580" rtl="0" eaLnBrk="1" latinLnBrk="0" hangingPunct="1">
        <a:defRPr sz="1350" kern="1200">
          <a:solidFill>
            <a:schemeClr val="tx1"/>
          </a:solidFill>
          <a:latin typeface="+mn-lt"/>
          <a:ea typeface="+mn-ea"/>
          <a:cs typeface="+mn-cs"/>
        </a:defRPr>
      </a:lvl6pPr>
      <a:lvl7pPr marL="2056739" algn="l" defTabSz="685580" rtl="0" eaLnBrk="1" latinLnBrk="0" hangingPunct="1">
        <a:defRPr sz="1350" kern="1200">
          <a:solidFill>
            <a:schemeClr val="tx1"/>
          </a:solidFill>
          <a:latin typeface="+mn-lt"/>
          <a:ea typeface="+mn-ea"/>
          <a:cs typeface="+mn-cs"/>
        </a:defRPr>
      </a:lvl7pPr>
      <a:lvl8pPr marL="2399527" algn="l" defTabSz="685580" rtl="0" eaLnBrk="1" latinLnBrk="0" hangingPunct="1">
        <a:defRPr sz="1350" kern="1200">
          <a:solidFill>
            <a:schemeClr val="tx1"/>
          </a:solidFill>
          <a:latin typeface="+mn-lt"/>
          <a:ea typeface="+mn-ea"/>
          <a:cs typeface="+mn-cs"/>
        </a:defRPr>
      </a:lvl8pPr>
      <a:lvl9pPr marL="2742317" algn="l" defTabSz="68558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25.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4.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53.emf"/><Relationship Id="rId4" Type="http://schemas.openxmlformats.org/officeDocument/2006/relationships/image" Target="../media/image5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1.mp4"/><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6.xml"/><Relationship Id="rId4"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Julio Cruz</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a:t>Compute Infrastructure</a:t>
            </a:r>
            <a:endParaRPr lang="en-US" sz="3000" dirty="0"/>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19499" y="857250"/>
            <a:ext cx="7376685" cy="5148227"/>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74575" y="1933120"/>
          <a:ext cx="8778276" cy="3498664"/>
        </p:xfrm>
        <a:graphic>
          <a:graphicData uri="http://schemas.openxmlformats.org/drawingml/2006/table">
            <a:tbl>
              <a:tblPr firstRow="1" bandRow="1">
                <a:tableStyleId>{5C22544A-7EE6-4342-B048-85BDC9FD1C3A}</a:tableStyleId>
              </a:tblPr>
              <a:tblGrid>
                <a:gridCol w="1463046">
                  <a:extLst>
                    <a:ext uri="{9D8B030D-6E8A-4147-A177-3AD203B41FA5}">
                      <a16:colId xmlns:a16="http://schemas.microsoft.com/office/drawing/2014/main" val="3343220613"/>
                    </a:ext>
                  </a:extLst>
                </a:gridCol>
                <a:gridCol w="1463046">
                  <a:extLst>
                    <a:ext uri="{9D8B030D-6E8A-4147-A177-3AD203B41FA5}">
                      <a16:colId xmlns:a16="http://schemas.microsoft.com/office/drawing/2014/main" val="3245494395"/>
                    </a:ext>
                  </a:extLst>
                </a:gridCol>
                <a:gridCol w="1463046">
                  <a:extLst>
                    <a:ext uri="{9D8B030D-6E8A-4147-A177-3AD203B41FA5}">
                      <a16:colId xmlns:a16="http://schemas.microsoft.com/office/drawing/2014/main" val="2870826767"/>
                    </a:ext>
                  </a:extLst>
                </a:gridCol>
                <a:gridCol w="1463046">
                  <a:extLst>
                    <a:ext uri="{9D8B030D-6E8A-4147-A177-3AD203B41FA5}">
                      <a16:colId xmlns:a16="http://schemas.microsoft.com/office/drawing/2014/main" val="3052319419"/>
                    </a:ext>
                  </a:extLst>
                </a:gridCol>
                <a:gridCol w="1463046">
                  <a:extLst>
                    <a:ext uri="{9D8B030D-6E8A-4147-A177-3AD203B41FA5}">
                      <a16:colId xmlns:a16="http://schemas.microsoft.com/office/drawing/2014/main" val="4270810954"/>
                    </a:ext>
                  </a:extLst>
                </a:gridCol>
                <a:gridCol w="1463046">
                  <a:extLst>
                    <a:ext uri="{9D8B030D-6E8A-4147-A177-3AD203B41FA5}">
                      <a16:colId xmlns:a16="http://schemas.microsoft.com/office/drawing/2014/main" val="628797399"/>
                    </a:ext>
                  </a:extLst>
                </a:gridCol>
              </a:tblGrid>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3113750" y="1579861"/>
            <a:ext cx="1604019" cy="1694344"/>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generation</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95957" rIns="0"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Dv2</a:t>
                </a:r>
              </a:p>
            </p:txBody>
          </p:sp>
        </p:grpSp>
      </p:grpSp>
      <p:grpSp>
        <p:nvGrpSpPr>
          <p:cNvPr id="4" name="D Group"/>
          <p:cNvGrpSpPr/>
          <p:nvPr/>
        </p:nvGrpSpPr>
        <p:grpSpPr>
          <a:xfrm>
            <a:off x="1615289" y="1579861"/>
            <a:ext cx="1604019" cy="1694344"/>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SSD Storage </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391802" y="894286"/>
            <a:ext cx="8735400" cy="360596"/>
          </a:xfrm>
        </p:spPr>
        <p:txBody>
          <a:bodyPr/>
          <a:lstStyle/>
          <a:p>
            <a:r>
              <a:rPr lang="en-US" dirty="0">
                <a:solidFill>
                  <a:schemeClr val="tx1"/>
                </a:solidFill>
              </a:rPr>
              <a:t>Azure VM Sizes</a:t>
            </a:r>
          </a:p>
        </p:txBody>
      </p:sp>
      <p:sp>
        <p:nvSpPr>
          <p:cNvPr id="34" name="Rectangle 33"/>
          <p:cNvSpPr/>
          <p:nvPr/>
        </p:nvSpPr>
        <p:spPr bwMode="auto">
          <a:xfrm>
            <a:off x="5945798" y="3422096"/>
            <a:ext cx="1604019" cy="918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spcAft>
                <a:spcPts val="878"/>
              </a:spcAft>
              <a:defRPr/>
            </a:pPr>
            <a:endParaRPr lang="en-US" sz="1200" kern="0" dirty="0">
              <a:solidFill>
                <a:srgbClr val="353535"/>
              </a:solidFill>
              <a:ea typeface="Segoe UI" pitchFamily="34" charset="0"/>
              <a:cs typeface="Segoe UI" pitchFamily="34" charset="0"/>
            </a:endParaRPr>
          </a:p>
        </p:txBody>
      </p:sp>
      <p:grpSp>
        <p:nvGrpSpPr>
          <p:cNvPr id="6" name="Group 5"/>
          <p:cNvGrpSpPr/>
          <p:nvPr/>
        </p:nvGrpSpPr>
        <p:grpSpPr>
          <a:xfrm>
            <a:off x="4563535" y="1602196"/>
            <a:ext cx="1604019" cy="1694344"/>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High memory and</a:t>
              </a:r>
            </a:p>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1615289" y="3200154"/>
            <a:ext cx="1604019" cy="1694344"/>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19518" y="3241250"/>
            <a:ext cx="1604019" cy="1694344"/>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F</a:t>
                </a:r>
              </a:p>
            </p:txBody>
          </p:sp>
        </p:grpSp>
      </p:grpSp>
      <p:grpSp>
        <p:nvGrpSpPr>
          <p:cNvPr id="72" name="A Group"/>
          <p:cNvGrpSpPr/>
          <p:nvPr/>
        </p:nvGrpSpPr>
        <p:grpSpPr>
          <a:xfrm>
            <a:off x="4581518" y="3231456"/>
            <a:ext cx="1604019" cy="1694344"/>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Fastest CPU</a:t>
              </a:r>
            </a:p>
            <a:p>
              <a:pPr algn="ctr" defTabSz="684921">
                <a:lnSpc>
                  <a:spcPct val="90000"/>
                </a:lnSpc>
                <a:defRPr/>
              </a:pPr>
              <a:r>
                <a:rPr lang="en-US" sz="12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H</a:t>
                </a:r>
              </a:p>
            </p:txBody>
          </p:sp>
        </p:grpSp>
      </p:grpSp>
      <p:grpSp>
        <p:nvGrpSpPr>
          <p:cNvPr id="108" name="A Group"/>
          <p:cNvGrpSpPr/>
          <p:nvPr/>
        </p:nvGrpSpPr>
        <p:grpSpPr>
          <a:xfrm>
            <a:off x="6037279" y="3224721"/>
            <a:ext cx="1604019" cy="1694344"/>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L</a:t>
                </a:r>
              </a:p>
            </p:txBody>
          </p:sp>
        </p:grpSp>
      </p:grpSp>
      <p:grpSp>
        <p:nvGrpSpPr>
          <p:cNvPr id="135" name="A Group"/>
          <p:cNvGrpSpPr/>
          <p:nvPr/>
        </p:nvGrpSpPr>
        <p:grpSpPr>
          <a:xfrm>
            <a:off x="193914" y="1588277"/>
            <a:ext cx="1604019" cy="1694344"/>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A</a:t>
                </a:r>
              </a:p>
            </p:txBody>
          </p:sp>
        </p:grpSp>
      </p:grpSp>
      <p:grpSp>
        <p:nvGrpSpPr>
          <p:cNvPr id="8" name="Group 7"/>
          <p:cNvGrpSpPr/>
          <p:nvPr/>
        </p:nvGrpSpPr>
        <p:grpSpPr>
          <a:xfrm>
            <a:off x="5970150" y="1638078"/>
            <a:ext cx="1604019" cy="1694344"/>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A-Series</a:t>
                </a:r>
                <a:endParaRPr lang="en-US" sz="1200" i="1" kern="0" dirty="0">
                  <a:solidFill>
                    <a:srgbClr val="353535"/>
                  </a:solidFill>
                  <a:ea typeface="Segoe UI" pitchFamily="34" charset="0"/>
                  <a:cs typeface="Segoe UI" pitchFamily="34" charset="0"/>
                </a:endParaRPr>
              </a:p>
              <a:p>
                <a:pPr algn="ctr" defTabSz="684921">
                  <a:lnSpc>
                    <a:spcPct val="90000"/>
                  </a:lnSpc>
                  <a:defRPr/>
                </a:pPr>
                <a:endParaRPr lang="en-US" sz="12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025" kern="0" dirty="0">
                    <a:solidFill>
                      <a:srgbClr val="353535"/>
                    </a:solidFill>
                    <a:ea typeface="Segoe UI" pitchFamily="34" charset="0"/>
                    <a:cs typeface="Segoe UI" pitchFamily="34" charset="0"/>
                  </a:endParaRPr>
                </a:p>
              </p:txBody>
            </p:sp>
          </p:grpSp>
        </p:grpSp>
        <p:sp>
          <p:nvSpPr>
            <p:cNvPr id="2" name="Rectangle 1"/>
            <p:cNvSpPr/>
            <p:nvPr/>
          </p:nvSpPr>
          <p:spPr>
            <a:xfrm>
              <a:off x="10726626" y="1858859"/>
              <a:ext cx="1117013" cy="563616"/>
            </a:xfrm>
            <a:prstGeom prst="rect">
              <a:avLst/>
            </a:prstGeom>
          </p:spPr>
          <p:txBody>
            <a:bodyPr wrap="none">
              <a:spAutoFit/>
            </a:bodyPr>
            <a:lstStyle/>
            <a:p>
              <a:pPr algn="ctr" defTabSz="684921">
                <a:lnSpc>
                  <a:spcPct val="90000"/>
                </a:lnSpc>
                <a:defRPr/>
              </a:pPr>
              <a:r>
                <a:rPr lang="en-US" sz="2325" kern="0" dirty="0">
                  <a:solidFill>
                    <a:srgbClr val="353535"/>
                  </a:solidFill>
                  <a:ea typeface="Segoe UI" pitchFamily="34" charset="0"/>
                  <a:cs typeface="Segoe UI" pitchFamily="34" charset="0"/>
                </a:rPr>
                <a:t>Av2</a:t>
              </a:r>
            </a:p>
          </p:txBody>
        </p:sp>
      </p:grpSp>
      <p:grpSp>
        <p:nvGrpSpPr>
          <p:cNvPr id="112" name="N group 1"/>
          <p:cNvGrpSpPr/>
          <p:nvPr/>
        </p:nvGrpSpPr>
        <p:grpSpPr>
          <a:xfrm>
            <a:off x="3106099" y="3218218"/>
            <a:ext cx="1604019" cy="1694344"/>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2250924" y="3036758"/>
            <a:ext cx="699173" cy="681342"/>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50558" y="3090728"/>
            <a:ext cx="699173" cy="681342"/>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746521" y="3061664"/>
            <a:ext cx="699173" cy="681342"/>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5214203" y="3061664"/>
            <a:ext cx="699173" cy="681342"/>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686771" y="3080610"/>
            <a:ext cx="699173" cy="681342"/>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7366542" y="3231456"/>
            <a:ext cx="1604019" cy="1694344"/>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020306" y="3090728"/>
            <a:ext cx="699173" cy="681342"/>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7856279" y="3402337"/>
            <a:ext cx="648708" cy="431433"/>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SAP</a:t>
            </a:r>
            <a:endParaRPr lang="en-US" sz="2625"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4528633" y="4738547"/>
            <a:ext cx="1344446" cy="139898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Deep Learning</a:t>
              </a:r>
            </a:p>
            <a:p>
              <a:pPr algn="ctr" defTabSz="684921">
                <a:lnSpc>
                  <a:spcPct val="90000"/>
                </a:lnSpc>
                <a:defRPr/>
              </a:pPr>
              <a:r>
                <a:rPr lang="en-US" sz="105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4954408" y="4861908"/>
            <a:ext cx="523675"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5609522" y="4730499"/>
            <a:ext cx="1406134" cy="1404685"/>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 of NC</a:t>
              </a:r>
            </a:p>
            <a:p>
              <a:pPr algn="ctr" defTabSz="684921">
                <a:lnSpc>
                  <a:spcPct val="90000"/>
                </a:lnSpc>
                <a:defRPr/>
              </a:pPr>
              <a:r>
                <a:rPr lang="en-US" sz="105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5960614" y="4902287"/>
            <a:ext cx="700004" cy="275622"/>
          </a:xfrm>
          <a:prstGeom prst="rect">
            <a:avLst/>
          </a:prstGeom>
        </p:spPr>
        <p:txBody>
          <a:bodyPr wrap="none" lIns="67217" tIns="33608" rIns="67217" bIns="33608">
            <a:spAutoFit/>
          </a:bodyPr>
          <a:lstStyle/>
          <a:p>
            <a:pPr algn="ctr" defTabSz="684921">
              <a:lnSpc>
                <a:spcPct val="90000"/>
              </a:lnSpc>
              <a:defRPr/>
            </a:pPr>
            <a:r>
              <a:rPr lang="en-US" sz="1500"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6802874" y="4728656"/>
            <a:ext cx="1440067" cy="1403126"/>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7228669" y="4845361"/>
            <a:ext cx="642296"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8000112" y="4755362"/>
            <a:ext cx="1450880" cy="1394493"/>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8383527" y="4868698"/>
            <a:ext cx="607031"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5391636" y="4737101"/>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endParaRPr lang="en-US" sz="9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6514853" y="471475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7718952" y="466764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8810572" y="4645155"/>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Sizes</a:t>
            </a:r>
          </a:p>
        </p:txBody>
      </p:sp>
      <p:sp>
        <p:nvSpPr>
          <p:cNvPr id="3" name="Text Placeholder 2">
            <a:extLst>
              <a:ext uri="{FF2B5EF4-FFF2-40B4-BE49-F238E27FC236}">
                <a16:creationId xmlns:a16="http://schemas.microsoft.com/office/drawing/2014/main" id="{72180F73-4734-4D51-B82D-31BC91A58F8A}"/>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1131FEA-9987-429C-A8E5-708514600ABD}"/>
              </a:ext>
            </a:extLst>
          </p:cNvPr>
          <p:cNvSpPr>
            <a:spLocks noGrp="1"/>
          </p:cNvSpPr>
          <p:nvPr>
            <p:ph type="body" sz="quarter" idx="10"/>
          </p:nvPr>
        </p:nvSpPr>
        <p:spPr/>
        <p:txBody>
          <a:bodyPr/>
          <a:lstStyle/>
          <a:p>
            <a:endParaRPr lang="en-US"/>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738981141"/>
              </p:ext>
            </p:extLst>
          </p:nvPr>
        </p:nvGraphicFramePr>
        <p:xfrm>
          <a:off x="46945" y="1186069"/>
          <a:ext cx="9003321" cy="5257333"/>
        </p:xfrm>
        <a:graphic>
          <a:graphicData uri="http://schemas.openxmlformats.org/drawingml/2006/table">
            <a:tbl>
              <a:tblPr/>
              <a:tblGrid>
                <a:gridCol w="3001107">
                  <a:extLst>
                    <a:ext uri="{9D8B030D-6E8A-4147-A177-3AD203B41FA5}">
                      <a16:colId xmlns:a16="http://schemas.microsoft.com/office/drawing/2014/main" val="858233951"/>
                    </a:ext>
                  </a:extLst>
                </a:gridCol>
                <a:gridCol w="3001107">
                  <a:extLst>
                    <a:ext uri="{9D8B030D-6E8A-4147-A177-3AD203B41FA5}">
                      <a16:colId xmlns:a16="http://schemas.microsoft.com/office/drawing/2014/main" val="342652519"/>
                    </a:ext>
                  </a:extLst>
                </a:gridCol>
                <a:gridCol w="3001107">
                  <a:extLst>
                    <a:ext uri="{9D8B030D-6E8A-4147-A177-3AD203B41FA5}">
                      <a16:colId xmlns:a16="http://schemas.microsoft.com/office/drawing/2014/main" val="1063036495"/>
                    </a:ext>
                  </a:extLst>
                </a:gridCol>
              </a:tblGrid>
              <a:tr h="195020">
                <a:tc>
                  <a:txBody>
                    <a:bodyPr/>
                    <a:lstStyle/>
                    <a:p>
                      <a:pPr algn="l" fontAlgn="b"/>
                      <a:r>
                        <a:rPr lang="en-US" sz="1100" b="0" dirty="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100" u="none" strike="noStrike" dirty="0">
                          <a:solidFill>
                            <a:srgbClr val="0078D7"/>
                          </a:solidFill>
                          <a:effectLst/>
                          <a:hlinkClick r:id="rId3"/>
                        </a:rPr>
                        <a:t>General purpose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100" u="none" strike="noStrike">
                          <a:solidFill>
                            <a:srgbClr val="0078D7"/>
                          </a:solidFill>
                          <a:effectLst/>
                          <a:hlinkClick r:id="rId4"/>
                        </a:rPr>
                        <a:t>Compute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100" u="none" strike="noStrike" dirty="0">
                          <a:solidFill>
                            <a:srgbClr val="0078D7"/>
                          </a:solidFill>
                          <a:effectLst/>
                          <a:hlinkClick r:id="rId5"/>
                        </a:rPr>
                        <a:t>Memory optimized</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100" u="none" strike="noStrike">
                          <a:solidFill>
                            <a:srgbClr val="0078D7"/>
                          </a:solidFill>
                          <a:effectLst/>
                          <a:hlinkClick r:id="rId6"/>
                        </a:rPr>
                        <a:t>Storage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100" u="none" strike="noStrike">
                          <a:solidFill>
                            <a:srgbClr val="0078D7"/>
                          </a:solidFill>
                          <a:effectLst/>
                          <a:hlinkClick r:id="rId7"/>
                        </a:rPr>
                        <a:t>GPU</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100" u="none" strike="noStrike" dirty="0">
                          <a:solidFill>
                            <a:srgbClr val="0078D7"/>
                          </a:solidFill>
                          <a:effectLst/>
                          <a:hlinkClick r:id="rId8"/>
                        </a:rPr>
                        <a:t>High performance compute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type="body" idx="1"/>
          </p:nvPr>
        </p:nvSpPr>
        <p:spPr/>
        <p:txBody>
          <a:bodyPr>
            <a:normAutofit/>
          </a:bodyPr>
          <a:lstStyle/>
          <a:p>
            <a:r>
              <a:rPr lang="en-US" sz="1800" dirty="0"/>
              <a:t>Provide a way of comparing compute (CPU) </a:t>
            </a:r>
            <a:br>
              <a:rPr lang="en-US" sz="1800" dirty="0"/>
            </a:br>
            <a:r>
              <a:rPr lang="en-US" sz="1800" dirty="0"/>
              <a:t>performance across Azure SKUs</a:t>
            </a:r>
          </a:p>
          <a:p>
            <a:endParaRPr lang="en-US" sz="1800" dirty="0"/>
          </a:p>
          <a:p>
            <a:r>
              <a:rPr lang="en-US" sz="1800" dirty="0"/>
              <a:t>Not all Azure Cores are created equal</a:t>
            </a:r>
          </a:p>
          <a:p>
            <a:pPr lvl="1"/>
            <a:r>
              <a:rPr lang="en-US" sz="1600" dirty="0"/>
              <a:t>A1 Core !=  F1 Core</a:t>
            </a:r>
          </a:p>
          <a:p>
            <a:pPr lvl="1"/>
            <a:endParaRPr lang="en-US" sz="1600" dirty="0"/>
          </a:p>
          <a:p>
            <a:r>
              <a:rPr lang="en-US" sz="1800" dirty="0"/>
              <a:t>Compare compute (CPU) performance across SKUs.</a:t>
            </a:r>
          </a:p>
          <a:p>
            <a:endParaRPr lang="en-US" sz="1800" dirty="0"/>
          </a:p>
        </p:txBody>
      </p:sp>
      <p:sp>
        <p:nvSpPr>
          <p:cNvPr id="4" name="Text Placeholder 3">
            <a:extLst>
              <a:ext uri="{FF2B5EF4-FFF2-40B4-BE49-F238E27FC236}">
                <a16:creationId xmlns:a16="http://schemas.microsoft.com/office/drawing/2014/main" id="{541E0DE5-1226-4699-854F-AFDD2C24CF20}"/>
              </a:ext>
            </a:extLst>
          </p:cNvPr>
          <p:cNvSpPr>
            <a:spLocks noGrp="1"/>
          </p:cNvSpPr>
          <p:nvPr>
            <p:ph type="body" sz="quarter" idx="10"/>
          </p:nvPr>
        </p:nvSpPr>
        <p:spPr/>
        <p:txBody>
          <a:bodyPr/>
          <a:lstStyle/>
          <a:p>
            <a:endParaRPr lang="en-US"/>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6121397" y="857250"/>
          <a:ext cx="2895602" cy="5135769"/>
        </p:xfrm>
        <a:graphic>
          <a:graphicData uri="http://schemas.openxmlformats.org/drawingml/2006/table">
            <a:tbl>
              <a:tblPr/>
              <a:tblGrid>
                <a:gridCol w="1447801">
                  <a:extLst>
                    <a:ext uri="{9D8B030D-6E8A-4147-A177-3AD203B41FA5}">
                      <a16:colId xmlns:a16="http://schemas.microsoft.com/office/drawing/2014/main" val="3760414888"/>
                    </a:ext>
                  </a:extLst>
                </a:gridCol>
                <a:gridCol w="1447801">
                  <a:extLst>
                    <a:ext uri="{9D8B030D-6E8A-4147-A177-3AD203B41FA5}">
                      <a16:colId xmlns:a16="http://schemas.microsoft.com/office/drawing/2014/main" val="3047188101"/>
                    </a:ext>
                  </a:extLst>
                </a:gridCol>
              </a:tblGrid>
              <a:tr h="250308">
                <a:tc>
                  <a:txBody>
                    <a:bodyPr/>
                    <a:lstStyle/>
                    <a:p>
                      <a:pPr algn="l" fontAlgn="b"/>
                      <a:r>
                        <a:rPr lang="en-US" sz="1100" b="0">
                          <a:effectLst/>
                          <a:latin typeface="segoe-ui_semibold"/>
                        </a:rPr>
                        <a:t>SKU Family</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200" b="0">
                          <a:effectLst/>
                          <a:latin typeface="segoe-ui_semibold"/>
                        </a:rPr>
                        <a:t>ACU \ vCPU</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232641">
                <a:tc>
                  <a:txBody>
                    <a:bodyPr/>
                    <a:lstStyle/>
                    <a:p>
                      <a:pPr fontAlgn="t"/>
                      <a:r>
                        <a:rPr lang="en-US" sz="900" u="none" strike="noStrike">
                          <a:solidFill>
                            <a:srgbClr val="0078D7"/>
                          </a:solidFill>
                          <a:effectLst/>
                          <a:hlinkClick r:id="rId3"/>
                        </a:rPr>
                        <a:t>A0</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232641">
                <a:tc>
                  <a:txBody>
                    <a:bodyPr/>
                    <a:lstStyle/>
                    <a:p>
                      <a:pPr fontAlgn="t"/>
                      <a:r>
                        <a:rPr lang="en-US" sz="900" u="none" strike="noStrike">
                          <a:solidFill>
                            <a:srgbClr val="0078D7"/>
                          </a:solidFill>
                          <a:effectLst/>
                          <a:hlinkClick r:id="rId3"/>
                        </a:rPr>
                        <a:t>A1-A4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232641">
                <a:tc>
                  <a:txBody>
                    <a:bodyPr/>
                    <a:lstStyle/>
                    <a:p>
                      <a:pPr fontAlgn="t"/>
                      <a:r>
                        <a:rPr lang="en-US" sz="900" u="none" strike="noStrike">
                          <a:solidFill>
                            <a:srgbClr val="0078D7"/>
                          </a:solidFill>
                          <a:effectLst/>
                          <a:hlinkClick r:id="rId3"/>
                        </a:rPr>
                        <a:t>A5-A7</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232641">
                <a:tc>
                  <a:txBody>
                    <a:bodyPr/>
                    <a:lstStyle/>
                    <a:p>
                      <a:pPr fontAlgn="t"/>
                      <a:r>
                        <a:rPr lang="en-US" sz="900" u="none" strike="noStrike">
                          <a:solidFill>
                            <a:srgbClr val="0078D7"/>
                          </a:solidFill>
                          <a:effectLst/>
                          <a:hlinkClick r:id="rId3"/>
                        </a:rPr>
                        <a:t>A1_v2-A8_v2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232641">
                <a:tc>
                  <a:txBody>
                    <a:bodyPr/>
                    <a:lstStyle/>
                    <a:p>
                      <a:pPr fontAlgn="t"/>
                      <a:r>
                        <a:rPr lang="en-US" sz="900" u="none" strike="noStrike">
                          <a:solidFill>
                            <a:srgbClr val="0078D7"/>
                          </a:solidFill>
                          <a:effectLst/>
                          <a:hlinkClick r:id="rId3"/>
                        </a:rPr>
                        <a:t>A2m_v2-A8m_v2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232641">
                <a:tc>
                  <a:txBody>
                    <a:bodyPr/>
                    <a:lstStyle/>
                    <a:p>
                      <a:pPr fontAlgn="t"/>
                      <a:r>
                        <a:rPr lang="en-US" sz="900" u="none" strike="noStrike">
                          <a:solidFill>
                            <a:srgbClr val="0078D7"/>
                          </a:solidFill>
                          <a:effectLst/>
                          <a:hlinkClick r:id="rId4"/>
                        </a:rPr>
                        <a:t>A8-A11</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225*</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232641">
                <a:tc>
                  <a:txBody>
                    <a:bodyPr/>
                    <a:lstStyle/>
                    <a:p>
                      <a:pPr fontAlgn="t"/>
                      <a:r>
                        <a:rPr lang="en-US" sz="900" u="none" strike="noStrike">
                          <a:solidFill>
                            <a:srgbClr val="0078D7"/>
                          </a:solidFill>
                          <a:effectLst/>
                          <a:hlinkClick r:id="rId3"/>
                        </a:rPr>
                        <a:t>D1-D14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232641">
                <a:tc>
                  <a:txBody>
                    <a:bodyPr/>
                    <a:lstStyle/>
                    <a:p>
                      <a:pPr fontAlgn="t"/>
                      <a:r>
                        <a:rPr lang="en-US" sz="900" u="none" strike="noStrike">
                          <a:solidFill>
                            <a:srgbClr val="0078D7"/>
                          </a:solidFill>
                          <a:effectLst/>
                          <a:hlinkClick r:id="rId3"/>
                        </a:rPr>
                        <a:t>D1_v2-D15_v2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210 - 250*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232641">
                <a:tc>
                  <a:txBody>
                    <a:bodyPr/>
                    <a:lstStyle/>
                    <a:p>
                      <a:pPr fontAlgn="t"/>
                      <a:r>
                        <a:rPr lang="en-US" sz="900" u="none" strike="noStrike">
                          <a:solidFill>
                            <a:srgbClr val="0078D7"/>
                          </a:solidFill>
                          <a:effectLst/>
                          <a:hlinkClick r:id="rId5"/>
                        </a:rPr>
                        <a:t>DS1-DS14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232641">
                <a:tc>
                  <a:txBody>
                    <a:bodyPr/>
                    <a:lstStyle/>
                    <a:p>
                      <a:pPr fontAlgn="t"/>
                      <a:r>
                        <a:rPr lang="en-US" sz="900" u="none" strike="noStrike">
                          <a:solidFill>
                            <a:srgbClr val="0078D7"/>
                          </a:solidFill>
                          <a:effectLst/>
                          <a:hlinkClick r:id="rId5"/>
                        </a:rPr>
                        <a:t>DS1_v2-DS15_v2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232641">
                <a:tc>
                  <a:txBody>
                    <a:bodyPr/>
                    <a:lstStyle/>
                    <a:p>
                      <a:pPr fontAlgn="t"/>
                      <a:r>
                        <a:rPr lang="en-US" sz="900" u="none" strike="noStrike">
                          <a:solidFill>
                            <a:srgbClr val="0078D7"/>
                          </a:solidFill>
                          <a:effectLst/>
                          <a:hlinkClick r:id="rId6"/>
                        </a:rPr>
                        <a:t>D_v3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232641">
                <a:tc>
                  <a:txBody>
                    <a:bodyPr/>
                    <a:lstStyle/>
                    <a:p>
                      <a:pPr fontAlgn="t"/>
                      <a:r>
                        <a:rPr lang="en-US" sz="900" u="none" strike="noStrike">
                          <a:solidFill>
                            <a:srgbClr val="0078D7"/>
                          </a:solidFill>
                          <a:effectLst/>
                          <a:hlinkClick r:id="rId6"/>
                        </a:rPr>
                        <a:t>Ds_v3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232641">
                <a:tc>
                  <a:txBody>
                    <a:bodyPr/>
                    <a:lstStyle/>
                    <a:p>
                      <a:pPr fontAlgn="t"/>
                      <a:r>
                        <a:rPr lang="en-US" sz="900" u="none" strike="noStrike">
                          <a:solidFill>
                            <a:srgbClr val="0078D7"/>
                          </a:solidFill>
                          <a:effectLst/>
                          <a:hlinkClick r:id="rId5"/>
                        </a:rPr>
                        <a:t>E_v3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232641">
                <a:tc>
                  <a:txBody>
                    <a:bodyPr/>
                    <a:lstStyle/>
                    <a:p>
                      <a:pPr fontAlgn="t"/>
                      <a:r>
                        <a:rPr lang="en-US" sz="900" u="none" strike="noStrike">
                          <a:solidFill>
                            <a:srgbClr val="0078D7"/>
                          </a:solidFill>
                          <a:effectLst/>
                          <a:hlinkClick r:id="rId5"/>
                        </a:rPr>
                        <a:t>Es_v3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232641">
                <a:tc>
                  <a:txBody>
                    <a:bodyPr/>
                    <a:lstStyle/>
                    <a:p>
                      <a:pPr fontAlgn="t"/>
                      <a:r>
                        <a:rPr lang="en-US" sz="900" u="none" strike="noStrike">
                          <a:solidFill>
                            <a:srgbClr val="0078D7"/>
                          </a:solidFill>
                          <a:effectLst/>
                          <a:hlinkClick r:id="rId7"/>
                        </a:rPr>
                        <a:t>F1-F16</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232641">
                <a:tc>
                  <a:txBody>
                    <a:bodyPr/>
                    <a:lstStyle/>
                    <a:p>
                      <a:pPr fontAlgn="t"/>
                      <a:r>
                        <a:rPr lang="en-US" sz="900" u="none" strike="noStrike" dirty="0">
                          <a:solidFill>
                            <a:srgbClr val="0078D7"/>
                          </a:solidFill>
                          <a:effectLst/>
                          <a:hlinkClick r:id="rId7"/>
                        </a:rPr>
                        <a:t>F1s-F16s</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232641">
                <a:tc>
                  <a:txBody>
                    <a:bodyPr/>
                    <a:lstStyle/>
                    <a:p>
                      <a:pPr fontAlgn="t"/>
                      <a:r>
                        <a:rPr lang="en-US" sz="900" u="none" strike="noStrike">
                          <a:solidFill>
                            <a:srgbClr val="0078D7"/>
                          </a:solidFill>
                          <a:effectLst/>
                          <a:hlinkClick r:id="rId5"/>
                        </a:rPr>
                        <a:t>G1-G5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232641">
                <a:tc>
                  <a:txBody>
                    <a:bodyPr/>
                    <a:lstStyle/>
                    <a:p>
                      <a:pPr fontAlgn="t"/>
                      <a:r>
                        <a:rPr lang="en-US" sz="900" u="none" strike="noStrike">
                          <a:solidFill>
                            <a:srgbClr val="0078D7"/>
                          </a:solidFill>
                          <a:effectLst/>
                          <a:hlinkClick r:id="rId5"/>
                        </a:rPr>
                        <a:t>GS1-GS5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232641">
                <a:tc>
                  <a:txBody>
                    <a:bodyPr/>
                    <a:lstStyle/>
                    <a:p>
                      <a:pPr fontAlgn="t"/>
                      <a:r>
                        <a:rPr lang="en-US" sz="900" u="none" strike="noStrike">
                          <a:solidFill>
                            <a:srgbClr val="0078D7"/>
                          </a:solidFill>
                          <a:effectLst/>
                          <a:hlinkClick r:id="rId4"/>
                        </a:rPr>
                        <a:t>H</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290 - 300*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232641">
                <a:tc>
                  <a:txBody>
                    <a:bodyPr/>
                    <a:lstStyle/>
                    <a:p>
                      <a:pPr fontAlgn="t"/>
                      <a:r>
                        <a:rPr lang="en-US" sz="900" u="none" strike="noStrike">
                          <a:solidFill>
                            <a:srgbClr val="0078D7"/>
                          </a:solidFill>
                          <a:effectLst/>
                          <a:hlinkClick r:id="rId8"/>
                        </a:rPr>
                        <a:t>L4s-L32s</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232641">
                <a:tc>
                  <a:txBody>
                    <a:bodyPr/>
                    <a:lstStyle/>
                    <a:p>
                      <a:pPr fontAlgn="t"/>
                      <a:r>
                        <a:rPr lang="en-US" sz="900" u="none" strike="noStrike" dirty="0">
                          <a:solidFill>
                            <a:srgbClr val="0078D7"/>
                          </a:solidFill>
                          <a:effectLst/>
                          <a:hlinkClick r:id="rId5"/>
                        </a:rPr>
                        <a:t>M</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160-180**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Disks</a:t>
            </a:r>
          </a:p>
        </p:txBody>
      </p:sp>
      <p:sp>
        <p:nvSpPr>
          <p:cNvPr id="3" name="Content Placeholder 2"/>
          <p:cNvSpPr>
            <a:spLocks noGrp="1"/>
          </p:cNvSpPr>
          <p:nvPr>
            <p:ph type="body" idx="1"/>
          </p:nvPr>
        </p:nvSpPr>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342868"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0DB467FB-6F6C-4C65-BF12-13E4DEF8E22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89030E-A389-4118-A226-449B6912C4B0}"/>
              </a:ext>
            </a:extLst>
          </p:cNvPr>
          <p:cNvSpPr>
            <a:spLocks noGrp="1"/>
          </p:cNvSpPr>
          <p:nvPr>
            <p:ph type="title"/>
          </p:nvPr>
        </p:nvSpPr>
        <p:spPr/>
        <p:txBody>
          <a:bodyPr/>
          <a:lstStyle/>
          <a:p>
            <a:r>
              <a:rPr lang="en-US" dirty="0"/>
              <a:t>Premium vs Standard (SSD vs HDD) </a:t>
            </a:r>
            <a:r>
              <a:rPr lang="en-US" dirty="0" err="1"/>
              <a:t>Comparision</a:t>
            </a:r>
            <a:r>
              <a:rPr lang="en-US" dirty="0"/>
              <a:t> </a:t>
            </a:r>
          </a:p>
        </p:txBody>
      </p:sp>
      <p:sp>
        <p:nvSpPr>
          <p:cNvPr id="7" name="Text Placeholder 6">
            <a:extLst>
              <a:ext uri="{FF2B5EF4-FFF2-40B4-BE49-F238E27FC236}">
                <a16:creationId xmlns:a16="http://schemas.microsoft.com/office/drawing/2014/main" id="{9ECB3828-65FF-4F8D-AE0F-8062C4FCCA98}"/>
              </a:ext>
            </a:extLst>
          </p:cNvPr>
          <p:cNvSpPr>
            <a:spLocks noGrp="1"/>
          </p:cNvSpPr>
          <p:nvPr>
            <p:ph type="body" sz="quarter" idx="10"/>
          </p:nvPr>
        </p:nvSpPr>
        <p:spPr/>
        <p:txBody>
          <a:bodyPr/>
          <a:lstStyle/>
          <a:p>
            <a:endParaRPr lang="en-US"/>
          </a:p>
        </p:txBody>
      </p:sp>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4294967295"/>
            <p:extLst/>
          </p:nvPr>
        </p:nvGraphicFramePr>
        <p:xfrm>
          <a:off x="0" y="857250"/>
          <a:ext cx="8761686" cy="5180417"/>
        </p:xfrm>
        <a:graphic>
          <a:graphicData uri="http://schemas.openxmlformats.org/drawingml/2006/table">
            <a:tbl>
              <a:tblPr/>
              <a:tblGrid>
                <a:gridCol w="2920562">
                  <a:extLst>
                    <a:ext uri="{9D8B030D-6E8A-4147-A177-3AD203B41FA5}">
                      <a16:colId xmlns:a16="http://schemas.microsoft.com/office/drawing/2014/main" val="2338558242"/>
                    </a:ext>
                  </a:extLst>
                </a:gridCol>
                <a:gridCol w="2920562">
                  <a:extLst>
                    <a:ext uri="{9D8B030D-6E8A-4147-A177-3AD203B41FA5}">
                      <a16:colId xmlns:a16="http://schemas.microsoft.com/office/drawing/2014/main" val="4087647339"/>
                    </a:ext>
                  </a:extLst>
                </a:gridCol>
                <a:gridCol w="2920562">
                  <a:extLst>
                    <a:ext uri="{9D8B030D-6E8A-4147-A177-3AD203B41FA5}">
                      <a16:colId xmlns:a16="http://schemas.microsoft.com/office/drawing/2014/main" val="4162674754"/>
                    </a:ext>
                  </a:extLst>
                </a:gridCol>
              </a:tblGrid>
              <a:tr h="695294">
                <a:tc>
                  <a:txBody>
                    <a:bodyPr/>
                    <a:lstStyle/>
                    <a:p>
                      <a:pPr algn="l" fontAlgn="b"/>
                      <a:endParaRPr lang="en-US" sz="1400" b="1" dirty="0">
                        <a:effectLst/>
                        <a:latin typeface="segoe-ui_semibold"/>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dirty="0">
                          <a:effectLst/>
                          <a:latin typeface="segoe-ui_semibold"/>
                        </a:rPr>
                        <a:t>Azure Premium Disk</a:t>
                      </a:r>
                    </a:p>
                    <a:p>
                      <a:pPr marL="0" algn="l" defTabSz="914400" rtl="0" eaLnBrk="1" fontAlgn="b" latinLnBrk="0" hangingPunct="1"/>
                      <a:endParaRPr lang="en-US" sz="1400" b="1" kern="1200" dirty="0">
                        <a:solidFill>
                          <a:schemeClr val="tx1"/>
                        </a:solidFill>
                        <a:effectLst/>
                        <a:latin typeface="segoe-ui_semibold"/>
                        <a:ea typeface="+mn-ea"/>
                        <a:cs typeface="+mn-cs"/>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segoe-ui_semibold"/>
                          <a:ea typeface="+mn-ea"/>
                          <a:cs typeface="+mn-cs"/>
                        </a:rPr>
                        <a:t>Azure Standard Disk</a:t>
                      </a:r>
                    </a:p>
                  </a:txBody>
                  <a:tcPr marL="31230" marR="31230" marT="15615" marB="15615">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306674">
                <a:tc>
                  <a:txBody>
                    <a:bodyPr/>
                    <a:lstStyle/>
                    <a:p>
                      <a:pPr fontAlgn="t"/>
                      <a:r>
                        <a:rPr lang="en-US" sz="1500" b="1" dirty="0">
                          <a:effectLst/>
                        </a:rPr>
                        <a:t>Disk Type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Solid State Drives (SSD)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Hard Disk Drives (HDD)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825773">
                <a:tc>
                  <a:txBody>
                    <a:bodyPr/>
                    <a:lstStyle/>
                    <a:p>
                      <a:pPr fontAlgn="t"/>
                      <a:r>
                        <a:rPr lang="en-US" sz="1500" b="1" dirty="0">
                          <a:effectLst/>
                        </a:rPr>
                        <a:t>Overview</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SSD-based high-performance, low-latency disk support for VMs running IO-intensive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HDD-based cost effective disk support for Dev/Test VM scenarios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489554">
                <a:tc>
                  <a:txBody>
                    <a:bodyPr/>
                    <a:lstStyle/>
                    <a:p>
                      <a:pPr fontAlgn="t"/>
                      <a:r>
                        <a:rPr lang="en-US" sz="1500" b="1" dirty="0">
                          <a:effectLst/>
                        </a:rPr>
                        <a:t>Scenario</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Production and performance sensitive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Dev/Test, non-critical,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Infrequent access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211362">
                <a:tc>
                  <a:txBody>
                    <a:bodyPr/>
                    <a:lstStyle/>
                    <a:p>
                      <a:pPr fontAlgn="t"/>
                      <a:r>
                        <a:rPr lang="en-US" sz="1500" b="1" dirty="0">
                          <a:effectLst/>
                        </a:rPr>
                        <a:t>Disk Size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P4: 32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P6: 64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P10: 128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P20: 512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P30: 1024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Unmanaged Disks: 1 GB – 4 TB (4095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Managed Disks:</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 32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S6: 64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S10: 128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S20: 512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S30: 1024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306674">
                <a:tc>
                  <a:txBody>
                    <a:bodyPr/>
                    <a:lstStyle/>
                    <a:p>
                      <a:pPr fontAlgn="t"/>
                      <a:r>
                        <a:rPr lang="en-US" sz="1500" b="1" dirty="0">
                          <a:effectLst/>
                        </a:rPr>
                        <a:t>Max Throughput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250 MB/s </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400">
                          <a:effectLst/>
                        </a:rPr>
                        <a:t>60 MB/s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306674">
                <a:tc>
                  <a:txBody>
                    <a:bodyPr/>
                    <a:lstStyle/>
                    <a:p>
                      <a:pPr fontAlgn="t"/>
                      <a:r>
                        <a:rPr lang="en-US" sz="1500" b="1" dirty="0">
                          <a:effectLst/>
                        </a:rPr>
                        <a:t>Max IOPS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7500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400" dirty="0">
                          <a:effectLst/>
                        </a:rPr>
                        <a:t>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type="body" sz="quarter" idx="10"/>
          </p:nvPr>
        </p:nvSpPr>
        <p:spPr>
          <a:xfrm>
            <a:off x="266997" y="1536355"/>
            <a:ext cx="8574837" cy="410903"/>
          </a:xfrm>
        </p:spPr>
        <p:txBody>
          <a:bodyPr>
            <a:noAutofit/>
          </a:bodyPr>
          <a:lstStyle/>
          <a:p>
            <a:r>
              <a:rPr lang="en-US" sz="2000" b="1" dirty="0">
                <a:solidFill>
                  <a:schemeClr val="tx1">
                    <a:lumMod val="95000"/>
                    <a:lumOff val="5000"/>
                  </a:schemeClr>
                </a:solidFill>
              </a:rPr>
              <a:t>Premium Storage for Production Workloads (Storage SLAs)</a:t>
            </a:r>
          </a:p>
          <a:p>
            <a:r>
              <a:rPr lang="en-US" sz="2000" b="1" dirty="0">
                <a:solidFill>
                  <a:schemeClr val="tx1">
                    <a:lumMod val="95000"/>
                    <a:lumOff val="5000"/>
                  </a:schemeClr>
                </a:solidFill>
              </a:rPr>
              <a:t>Choose a VM Size that works with premium storage for production</a:t>
            </a:r>
          </a:p>
          <a:p>
            <a:r>
              <a:rPr lang="en-US" sz="2000" b="1" dirty="0">
                <a:solidFill>
                  <a:schemeClr val="tx1">
                    <a:lumMod val="95000"/>
                    <a:lumOff val="5000"/>
                  </a:schemeClr>
                </a:solidFill>
              </a:rPr>
              <a:t>Use Managed Disks over Unmanaged Disks</a:t>
            </a:r>
          </a:p>
          <a:p>
            <a:r>
              <a:rPr lang="en-US" sz="2000" dirty="0">
                <a:solidFill>
                  <a:schemeClr val="tx1">
                    <a:lumMod val="95000"/>
                    <a:lumOff val="5000"/>
                  </a:schemeClr>
                </a:solidFill>
              </a:rPr>
              <a:t>Scaling Up/Down is just resizing the VM</a:t>
            </a:r>
          </a:p>
          <a:p>
            <a:r>
              <a:rPr lang="en-US" sz="2000" b="1" dirty="0">
                <a:solidFill>
                  <a:schemeClr val="tx1">
                    <a:lumMod val="95000"/>
                    <a:lumOff val="5000"/>
                  </a:schemeClr>
                </a:solidFill>
              </a:rPr>
              <a:t>Scaling In/Out – the VMs should be in an availability set</a:t>
            </a:r>
          </a:p>
          <a:p>
            <a:r>
              <a:rPr lang="en-US" sz="2000" dirty="0">
                <a:solidFill>
                  <a:schemeClr val="tx1">
                    <a:lumMod val="95000"/>
                    <a:lumOff val="5000"/>
                  </a:schemeClr>
                </a:solidFill>
              </a:rPr>
              <a:t>Use VM reboot logs to determine if VM was rebooted by planned maintenance</a:t>
            </a:r>
          </a:p>
          <a:p>
            <a:r>
              <a:rPr lang="en-US" sz="2000" dirty="0">
                <a:solidFill>
                  <a:schemeClr val="tx1">
                    <a:lumMod val="95000"/>
                    <a:lumOff val="5000"/>
                  </a:schemeClr>
                </a:solidFill>
              </a:rPr>
              <a:t>Use snapshots to prevent accidental data loss</a:t>
            </a:r>
          </a:p>
          <a:p>
            <a:r>
              <a:rPr lang="en-US" sz="2000" dirty="0">
                <a:solidFill>
                  <a:schemeClr val="tx1">
                    <a:lumMod val="95000"/>
                    <a:lumOff val="5000"/>
                  </a:schemeClr>
                </a:solidFill>
              </a:rPr>
              <a:t>Enable VM diagnostics for production (includes boot diagnostics)</a:t>
            </a:r>
          </a:p>
          <a:p>
            <a:r>
              <a:rPr lang="en-US" sz="2000" b="1" dirty="0">
                <a:solidFill>
                  <a:schemeClr val="tx1">
                    <a:lumMod val="95000"/>
                    <a:lumOff val="5000"/>
                  </a:schemeClr>
                </a:solidFill>
              </a:rPr>
              <a:t>Stopped</a:t>
            </a:r>
            <a:r>
              <a:rPr lang="en-US" sz="2000" dirty="0">
                <a:solidFill>
                  <a:schemeClr val="tx1">
                    <a:lumMod val="95000"/>
                    <a:lumOff val="5000"/>
                  </a:schemeClr>
                </a:solidFill>
              </a:rPr>
              <a:t> VMs are still charged for use. VMs need to be </a:t>
            </a:r>
            <a:r>
              <a:rPr lang="en-US" sz="2000" b="1" dirty="0">
                <a:solidFill>
                  <a:schemeClr val="tx1">
                    <a:lumMod val="95000"/>
                    <a:lumOff val="5000"/>
                  </a:schemeClr>
                </a:solidFill>
              </a:rPr>
              <a:t>deallocated</a:t>
            </a:r>
            <a:r>
              <a:rPr lang="en-US" sz="2000" dirty="0">
                <a:solidFill>
                  <a:schemeClr val="tx1">
                    <a:lumMod val="95000"/>
                    <a:lumOff val="5000"/>
                  </a:schemeClr>
                </a:solidFill>
              </a:rPr>
              <a:t> to stop charges. </a:t>
            </a:r>
            <a:r>
              <a:rPr lang="en-US" sz="2000" b="1" dirty="0">
                <a:solidFill>
                  <a:schemeClr val="tx1">
                    <a:lumMod val="95000"/>
                    <a:lumOff val="5000"/>
                  </a:schemeClr>
                </a:solidFill>
              </a:rPr>
              <a:t>Stopping through OS does not deallocate! Stop with portal or CLI.</a:t>
            </a:r>
          </a:p>
          <a:p>
            <a:endParaRPr lang="en-US" sz="2000" dirty="0"/>
          </a:p>
          <a:p>
            <a:endParaRPr lang="en-US" sz="2000" dirty="0"/>
          </a:p>
          <a:p>
            <a:endParaRPr lang="en-US" sz="2000"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100">
                <a:solidFill>
                  <a:schemeClr val="accent1"/>
                </a:solidFill>
              </a:rPr>
              <a:t>in Azure</a:t>
            </a:r>
            <a:endParaRPr lang="en-US">
              <a:solidFill>
                <a:schemeClr val="accent1"/>
              </a:solidFill>
            </a:endParaRPr>
          </a:p>
        </p:txBody>
      </p:sp>
      <p:sp>
        <p:nvSpPr>
          <p:cNvPr id="3" name="Content Placeholder 2"/>
          <p:cNvSpPr>
            <a:spLocks noGrp="1"/>
          </p:cNvSpPr>
          <p:nvPr>
            <p:ph type="body" idx="1"/>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
        <p:nvSpPr>
          <p:cNvPr id="4" name="Text Placeholder 3">
            <a:extLst>
              <a:ext uri="{FF2B5EF4-FFF2-40B4-BE49-F238E27FC236}">
                <a16:creationId xmlns:a16="http://schemas.microsoft.com/office/drawing/2014/main" id="{1B175063-50AD-4F66-AE89-0E2649147E1C}"/>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100">
                <a:solidFill>
                  <a:srgbClr val="0070C0"/>
                </a:solidFill>
              </a:rPr>
              <a:t>within Azure</a:t>
            </a:r>
            <a:endParaRPr lang="en-US">
              <a:solidFill>
                <a:srgbClr val="0070C0"/>
              </a:solidFill>
            </a:endParaRPr>
          </a:p>
        </p:txBody>
      </p:sp>
      <p:sp>
        <p:nvSpPr>
          <p:cNvPr id="3" name="Content Placeholder 2"/>
          <p:cNvSpPr>
            <a:spLocks noGrp="1"/>
          </p:cNvSpPr>
          <p:nvPr>
            <p:ph type="body"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
        <p:nvSpPr>
          <p:cNvPr id="4" name="Text Placeholder 3">
            <a:extLst>
              <a:ext uri="{FF2B5EF4-FFF2-40B4-BE49-F238E27FC236}">
                <a16:creationId xmlns:a16="http://schemas.microsoft.com/office/drawing/2014/main" id="{D54F7853-CF47-48FD-8BA3-D1C037C7E4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717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p:txBody>
      </p:sp>
      <p:sp>
        <p:nvSpPr>
          <p:cNvPr id="4" name="Text Placeholder 3">
            <a:extLst>
              <a:ext uri="{FF2B5EF4-FFF2-40B4-BE49-F238E27FC236}">
                <a16:creationId xmlns:a16="http://schemas.microsoft.com/office/drawing/2014/main" id="{94BF78AB-0362-498D-A559-9BDCB72F02A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5146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Compute Infrastructure (20-25%)</a:t>
            </a:r>
          </a:p>
        </p:txBody>
      </p:sp>
      <p:sp>
        <p:nvSpPr>
          <p:cNvPr id="3" name="Content Placeholder 2"/>
          <p:cNvSpPr>
            <a:spLocks noGrp="1"/>
          </p:cNvSpPr>
          <p:nvPr>
            <p:ph type="body" idx="1"/>
          </p:nvPr>
        </p:nvSpPr>
        <p:spPr/>
        <p:txBody>
          <a:bodyPr>
            <a:normAutofit fontScale="55000" lnSpcReduction="20000"/>
          </a:bodyPr>
          <a:lstStyle/>
          <a:p>
            <a:pPr fontAlgn="base"/>
            <a:r>
              <a:rPr lang="en-US" dirty="0"/>
              <a:t>Design solutions using virtual machines </a:t>
            </a:r>
          </a:p>
          <a:p>
            <a:pPr lvl="1" fontAlgn="base"/>
            <a:r>
              <a:rPr lang="en-US"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dirty="0"/>
              <a:t>Design solutions for </a:t>
            </a:r>
            <a:r>
              <a:rPr lang="en-US" dirty="0" err="1"/>
              <a:t>serverless</a:t>
            </a:r>
            <a:r>
              <a:rPr lang="en-US" dirty="0"/>
              <a:t> computing </a:t>
            </a:r>
          </a:p>
          <a:p>
            <a:pPr lvl="1" fontAlgn="base"/>
            <a:r>
              <a:rPr lang="en-US" dirty="0"/>
              <a:t>Use Azure Functions to implement event-driven actions; design for </a:t>
            </a:r>
            <a:r>
              <a:rPr lang="en-US" dirty="0" err="1"/>
              <a:t>serverless</a:t>
            </a:r>
            <a:r>
              <a:rPr lang="en-US" dirty="0"/>
              <a:t> computing using Azure Container Instances; design application solutions by using Azure Logic Apps, Azure Functions, or both; determine when to use API management service</a:t>
            </a:r>
          </a:p>
          <a:p>
            <a:pPr fontAlgn="base"/>
            <a:r>
              <a:rPr lang="en-US" dirty="0"/>
              <a:t>Design </a:t>
            </a:r>
            <a:r>
              <a:rPr lang="en-US" dirty="0" err="1"/>
              <a:t>microservices</a:t>
            </a:r>
            <a:r>
              <a:rPr lang="en-US" dirty="0"/>
              <a:t>-based solutions   </a:t>
            </a:r>
          </a:p>
          <a:p>
            <a:pPr lvl="1" fontAlgn="base"/>
            <a:r>
              <a:rPr lang="en-US"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dirty="0"/>
              <a:t>Design web applications </a:t>
            </a:r>
          </a:p>
          <a:p>
            <a:pPr lvl="1" fontAlgn="base"/>
            <a:r>
              <a:rPr lang="en-US"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dirty="0" err="1"/>
              <a:t>Redis</a:t>
            </a:r>
            <a:r>
              <a:rPr lang="en-US" dirty="0"/>
              <a:t> cache</a:t>
            </a:r>
          </a:p>
          <a:p>
            <a:pPr fontAlgn="base"/>
            <a:r>
              <a:rPr lang="en-US" dirty="0"/>
              <a:t>Create compute-intensive application </a:t>
            </a:r>
          </a:p>
          <a:p>
            <a:pPr lvl="1" fontAlgn="base"/>
            <a:r>
              <a:rPr lang="en-US" dirty="0"/>
              <a:t>Design high-performance computing (HPC) and other compute-intensive applications using Azure Services; determine when to use Azure Batch; design stateless components to accommodate scale; design lifecycle strategy for Azure Batch</a:t>
            </a:r>
          </a:p>
        </p:txBody>
      </p:sp>
      <p:sp>
        <p:nvSpPr>
          <p:cNvPr id="4" name="Text Placeholder 3">
            <a:extLst>
              <a:ext uri="{FF2B5EF4-FFF2-40B4-BE49-F238E27FC236}">
                <a16:creationId xmlns:a16="http://schemas.microsoft.com/office/drawing/2014/main" id="{A2E11A74-67AE-49F9-93D7-C62BAB49023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1578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a:p>
            <a:pPr lvl="1"/>
            <a:r>
              <a:rPr lang="en-US" sz="2100"/>
              <a:t>Subject to </a:t>
            </a:r>
            <a:r>
              <a:rPr lang="en-US" sz="2100" i="1"/>
              <a:t>planned maintenance </a:t>
            </a:r>
            <a:r>
              <a:rPr lang="en-US" sz="2100"/>
              <a:t>events due to host OS servicing</a:t>
            </a:r>
          </a:p>
          <a:p>
            <a:pPr lvl="2"/>
            <a:r>
              <a:rPr lang="en-US" sz="1800"/>
              <a:t>All VMs on host are shut down. </a:t>
            </a:r>
          </a:p>
          <a:p>
            <a:pPr lvl="2"/>
            <a:r>
              <a:rPr lang="en-US" sz="1800"/>
              <a:t>Host OS is serviced and rebooted</a:t>
            </a:r>
          </a:p>
          <a:p>
            <a:pPr lvl="2"/>
            <a:r>
              <a:rPr lang="en-US" sz="1800"/>
              <a:t>All VMs on host are restarted</a:t>
            </a:r>
          </a:p>
          <a:p>
            <a:pPr lvl="2"/>
            <a:r>
              <a:rPr lang="en-US" sz="1800"/>
              <a:t>~10-15 minutes to complete this process</a:t>
            </a:r>
          </a:p>
          <a:p>
            <a:pPr lvl="1"/>
            <a:r>
              <a:rPr lang="en-US" sz="2100"/>
              <a:t>Subject to in-memory </a:t>
            </a:r>
            <a:r>
              <a:rPr lang="en-US" sz="2100" i="1"/>
              <a:t>planned maintenance</a:t>
            </a:r>
            <a:r>
              <a:rPr lang="en-US" sz="2100"/>
              <a:t> events</a:t>
            </a:r>
          </a:p>
          <a:p>
            <a:pPr lvl="2"/>
            <a:r>
              <a:rPr lang="en-US" sz="1800"/>
              <a:t>All VMs on host are paused, Host patched, VMs un-paused. 30 seconds downtime</a:t>
            </a:r>
          </a:p>
        </p:txBody>
      </p:sp>
      <p:sp>
        <p:nvSpPr>
          <p:cNvPr id="4" name="Text Placeholder 3">
            <a:extLst>
              <a:ext uri="{FF2B5EF4-FFF2-40B4-BE49-F238E27FC236}">
                <a16:creationId xmlns:a16="http://schemas.microsoft.com/office/drawing/2014/main" id="{3C646A22-CE97-4648-A7C4-BC4BA0FA4E3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2086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idx="1"/>
          </p:nvPr>
        </p:nvSpPr>
        <p:spPr/>
        <p:txBody>
          <a:bodyPr/>
          <a:lstStyle/>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Multiple VMs can be configured in an “availability set”</a:t>
            </a:r>
          </a:p>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Workload is load balanced across the VMs</a:t>
            </a:r>
          </a:p>
          <a:p>
            <a:pPr marL="126010" lvl="2"/>
            <a:endParaRPr lang="en-US" sz="1324">
              <a:latin typeface="Segoe UI Light" panose="020B0502040204020203" pitchFamily="34" charset="0"/>
              <a:cs typeface="Segoe UI Light" panose="020B0502040204020203" pitchFamily="34" charset="0"/>
            </a:endParaRPr>
          </a:p>
          <a:p>
            <a:pPr marL="252109" lvl="2" indent="-252109"/>
            <a:r>
              <a:rPr lang="en-US" sz="2100">
                <a:latin typeface="Segoe UI Light" panose="020B0502040204020203" pitchFamily="34" charset="0"/>
                <a:cs typeface="Segoe UI Light" panose="020B0502040204020203" pitchFamily="34" charset="0"/>
              </a:rPr>
              <a:t>Azure SLA: 2 (or more) VMs in Availability Set:</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99.95% (&lt;22 min downtime p/month)</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Includes</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Planned downtime due to host OS servicing</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Unplanned downtime due to physical failures</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Doesn’t include servicing of guest OS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software inside (e.g. SQL)</a:t>
            </a:r>
          </a:p>
          <a:p>
            <a:pPr marL="315024" lvl="2" indent="-189014">
              <a:buFont typeface="Arial" pitchFamily="34" charset="0"/>
              <a:buChar char="•"/>
            </a:pPr>
            <a:endParaRPr lang="en-US" sz="1324"/>
          </a:p>
        </p:txBody>
      </p:sp>
      <p:sp>
        <p:nvSpPr>
          <p:cNvPr id="2" name="Text Placeholder 1">
            <a:extLst>
              <a:ext uri="{FF2B5EF4-FFF2-40B4-BE49-F238E27FC236}">
                <a16:creationId xmlns:a16="http://schemas.microsoft.com/office/drawing/2014/main" id="{C362F1B9-1976-4308-BD1E-FE5E817171DD}"/>
              </a:ext>
            </a:extLst>
          </p:cNvPr>
          <p:cNvSpPr>
            <a:spLocks noGrp="1"/>
          </p:cNvSpPr>
          <p:nvPr>
            <p:ph type="body" sz="quarter" idx="10"/>
          </p:nvPr>
        </p:nvSpPr>
        <p:spPr/>
        <p:txBody>
          <a:bodyPr/>
          <a:lstStyle/>
          <a:p>
            <a:endParaRPr lang="en-US"/>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5599113" y="2768600"/>
            <a:ext cx="3544887" cy="3019425"/>
          </a:xfrm>
        </p:spPr>
      </p:pic>
    </p:spTree>
    <p:extLst>
      <p:ext uri="{BB962C8B-B14F-4D97-AF65-F5344CB8AC3E}">
        <p14:creationId xmlns:p14="http://schemas.microsoft.com/office/powerpoint/2010/main" val="1860429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sp>
        <p:nvSpPr>
          <p:cNvPr id="3" name="Text Placeholder 2">
            <a:extLst>
              <a:ext uri="{FF2B5EF4-FFF2-40B4-BE49-F238E27FC236}">
                <a16:creationId xmlns:a16="http://schemas.microsoft.com/office/drawing/2014/main" id="{134E170F-0087-49F8-90B8-6F13C576F18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4855201"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203" y="3244970"/>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280673"/>
            <a:ext cx="7641771" cy="230824"/>
          </a:xfrm>
          <a:prstGeom prst="rect">
            <a:avLst/>
          </a:prstGeom>
          <a:noFill/>
        </p:spPr>
        <p:txBody>
          <a:bodyPr wrap="square" lIns="68574" tIns="34286" rIns="68574" bIns="34286" rtlCol="0">
            <a:spAutoFit/>
          </a:bodyPr>
          <a:lstStyle/>
          <a:p>
            <a:pPr defTabSz="685736" fontAlgn="auto">
              <a:spcBef>
                <a:spcPts val="0"/>
              </a:spcBef>
              <a:spcAft>
                <a:spcPts val="0"/>
              </a:spcAft>
              <a:defRPr/>
            </a:pPr>
            <a:r>
              <a:rPr lang="en-US" sz="1050" b="0" dirty="0">
                <a:solidFill>
                  <a:prstClr val="black"/>
                </a:solidFill>
                <a:latin typeface="Calibri" panose="020F0502020204030204"/>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800" dirty="0"/>
              <a:t>Do NOT put a single VM in an Availability Set</a:t>
            </a:r>
          </a:p>
          <a:p>
            <a:endParaRPr lang="en-US" sz="1800" dirty="0"/>
          </a:p>
          <a:p>
            <a:r>
              <a:rPr lang="en-US" sz="1800" dirty="0"/>
              <a:t>Example -  for an application,</a:t>
            </a:r>
          </a:p>
          <a:p>
            <a:pPr lvl="1"/>
            <a:r>
              <a:rPr lang="en-US" dirty="0"/>
              <a:t>Place front-end virtual </a:t>
            </a:r>
            <a:br>
              <a:rPr lang="en-US" dirty="0"/>
            </a:br>
            <a:r>
              <a:rPr lang="en-US" dirty="0"/>
              <a:t>machines in the same </a:t>
            </a:r>
            <a:br>
              <a:rPr lang="en-US" dirty="0"/>
            </a:br>
            <a:r>
              <a:rPr lang="en-US" dirty="0"/>
              <a:t>availability set</a:t>
            </a:r>
          </a:p>
          <a:p>
            <a:pPr marL="342868" lvl="1" indent="0">
              <a:buNone/>
            </a:pPr>
            <a:endParaRPr lang="en-US" dirty="0"/>
          </a:p>
          <a:p>
            <a:pPr marL="342868" lvl="1" indent="0">
              <a:buNone/>
            </a:pPr>
            <a:r>
              <a:rPr lang="en-US" dirty="0"/>
              <a:t>AND </a:t>
            </a:r>
          </a:p>
          <a:p>
            <a:pPr marL="342868" lvl="1" indent="0">
              <a:buNone/>
            </a:pPr>
            <a:endParaRPr lang="en-US" dirty="0"/>
          </a:p>
          <a:p>
            <a:pPr lvl="1"/>
            <a:r>
              <a:rPr lang="en-US" dirty="0"/>
              <a:t>Data-tier virtual machines in </a:t>
            </a:r>
            <a:br>
              <a:rPr lang="en-US" dirty="0"/>
            </a:br>
            <a:r>
              <a:rPr lang="en-US" dirty="0"/>
              <a:t>their own availability set</a:t>
            </a:r>
            <a:endParaRPr lang="en-US" b="1" dirty="0">
              <a:solidFill>
                <a:srgbClr val="FF0000"/>
              </a:solidFill>
            </a:endParaRPr>
          </a:p>
          <a:p>
            <a:pPr lvl="1"/>
            <a:endParaRPr lang="en-US" b="1" dirty="0">
              <a:solidFill>
                <a:srgbClr val="FF0000"/>
              </a:solidFill>
            </a:endParaRPr>
          </a:p>
          <a:p>
            <a:pPr lvl="1"/>
            <a:endParaRPr lang="en-US" dirty="0"/>
          </a:p>
        </p:txBody>
      </p:sp>
      <p:sp>
        <p:nvSpPr>
          <p:cNvPr id="2" name="Text Placeholder 1">
            <a:extLst>
              <a:ext uri="{FF2B5EF4-FFF2-40B4-BE49-F238E27FC236}">
                <a16:creationId xmlns:a16="http://schemas.microsoft.com/office/drawing/2014/main" id="{D87A50F1-CCE8-41FC-B352-57A260C5400A}"/>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4795504" y="1809750"/>
            <a:ext cx="4103687" cy="3175000"/>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t>Availability Sets: How Do We Do It?</a:t>
            </a:r>
            <a:br>
              <a:rPr lang="en-NZ" sz="3600"/>
            </a:br>
            <a:r>
              <a:rPr lang="en-NZ" sz="2100">
                <a:solidFill>
                  <a:schemeClr val="accent1"/>
                </a:solidFill>
              </a:rPr>
              <a:t>Fault and Update Domains</a:t>
            </a:r>
          </a:p>
        </p:txBody>
      </p:sp>
      <p:sp>
        <p:nvSpPr>
          <p:cNvPr id="3" name="Text Placeholder 2"/>
          <p:cNvSpPr>
            <a:spLocks noGrp="1"/>
          </p:cNvSpPr>
          <p:nvPr>
            <p:ph type="body" idx="1"/>
          </p:nvPr>
        </p:nvSpPr>
        <p:spPr>
          <a:prstGeom prst="rect">
            <a:avLst/>
          </a:prstGeom>
        </p:spPr>
        <p:txBody>
          <a:bodyPr>
            <a:noAutofit/>
          </a:bodyPr>
          <a:lstStyle/>
          <a:p>
            <a:r>
              <a:rPr lang="en-NZ" sz="2000">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345309" lvl="1"/>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1500">
                <a:solidFill>
                  <a:schemeClr val="tx1">
                    <a:alpha val="99000"/>
                  </a:schemeClr>
                </a:solidFill>
                <a:latin typeface="Segoe UI Light" panose="020B0502040204020203" pitchFamily="34" charset="0"/>
                <a:cs typeface="Segoe UI Light" panose="020B0502040204020203" pitchFamily="34" charset="0"/>
              </a:rPr>
              <a:t>)</a:t>
            </a:r>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4" name="Text Placeholder 3">
            <a:extLst>
              <a:ext uri="{FF2B5EF4-FFF2-40B4-BE49-F238E27FC236}">
                <a16:creationId xmlns:a16="http://schemas.microsoft.com/office/drawing/2014/main" id="{D407DAC4-9A0C-460F-9521-368AECF7F6F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7441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latin typeface="Segoe UI Light" panose="020B0502040204020203" pitchFamily="34" charset="0"/>
                <a:cs typeface="Segoe UI Light" panose="020B0502040204020203" pitchFamily="34" charset="0"/>
              </a:rPr>
              <a:t>Virtual Machine Availability Sets</a:t>
            </a:r>
            <a:br>
              <a:rPr lang="en-NZ" sz="3600">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 name="Text Placeholder 1">
            <a:extLst>
              <a:ext uri="{FF2B5EF4-FFF2-40B4-BE49-F238E27FC236}">
                <a16:creationId xmlns:a16="http://schemas.microsoft.com/office/drawing/2014/main" id="{01F25EA7-E75E-4A99-B932-72F255EA885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AEBDAEE9-0B62-43A1-BA8E-8E7C5264EA5F}"/>
              </a:ext>
            </a:extLst>
          </p:cNvPr>
          <p:cNvSpPr>
            <a:spLocks noGrp="1"/>
          </p:cNvSpPr>
          <p:nvPr>
            <p:ph type="body" sz="quarter" idx="10"/>
          </p:nvPr>
        </p:nvSpPr>
        <p:spPr/>
        <p:txBody>
          <a:bodyPr/>
          <a:lstStyle/>
          <a:p>
            <a:endParaRPr lang="en-US"/>
          </a:p>
        </p:txBody>
      </p:sp>
      <p:sp>
        <p:nvSpPr>
          <p:cNvPr id="24" name="Rectangle 23"/>
          <p:cNvSpPr/>
          <p:nvPr>
            <p:custDataLst>
              <p:tags r:id="rId1"/>
            </p:custDataLst>
          </p:nvPr>
        </p:nvSpPr>
        <p:spPr bwMode="auto">
          <a:xfrm>
            <a:off x="5428711"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5" name="Rectangle 24"/>
          <p:cNvSpPr/>
          <p:nvPr>
            <p:custDataLst>
              <p:tags r:id="rId2"/>
            </p:custDataLst>
          </p:nvPr>
        </p:nvSpPr>
        <p:spPr bwMode="auto">
          <a:xfrm>
            <a:off x="5547772"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6" name="Rectangle 25"/>
          <p:cNvSpPr/>
          <p:nvPr>
            <p:custDataLst>
              <p:tags r:id="rId3"/>
            </p:custDataLst>
          </p:nvPr>
        </p:nvSpPr>
        <p:spPr bwMode="auto">
          <a:xfrm>
            <a:off x="1688494"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7" name="Rectangle 26"/>
          <p:cNvSpPr/>
          <p:nvPr>
            <p:custDataLst>
              <p:tags r:id="rId4"/>
            </p:custDataLst>
          </p:nvPr>
        </p:nvSpPr>
        <p:spPr bwMode="auto">
          <a:xfrm>
            <a:off x="1807555"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8" name="Rectangle 27"/>
          <p:cNvSpPr/>
          <p:nvPr>
            <p:custDataLst>
              <p:tags r:id="rId5"/>
            </p:custDataLst>
          </p:nvPr>
        </p:nvSpPr>
        <p:spPr bwMode="auto">
          <a:xfrm>
            <a:off x="1933318" y="2890027"/>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alpha val="99000"/>
                  </a:srgbClr>
                </a:solidFill>
                <a:latin typeface="Segoe UI"/>
              </a:rPr>
              <a:t>Availability Set</a:t>
            </a:r>
          </a:p>
        </p:txBody>
      </p:sp>
      <p:sp>
        <p:nvSpPr>
          <p:cNvPr id="30" name="Rectangle 29"/>
          <p:cNvSpPr/>
          <p:nvPr>
            <p:custDataLst>
              <p:tags r:id="rId6"/>
            </p:custDataLst>
          </p:nvPr>
        </p:nvSpPr>
        <p:spPr bwMode="auto">
          <a:xfrm>
            <a:off x="2139111"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2" name="Rectangle 31"/>
          <p:cNvSpPr/>
          <p:nvPr>
            <p:custDataLst>
              <p:tags r:id="rId7"/>
            </p:custDataLst>
          </p:nvPr>
        </p:nvSpPr>
        <p:spPr bwMode="auto">
          <a:xfrm>
            <a:off x="1943367" y="4282771"/>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solidFill>
                <a:latin typeface="Segoe UI"/>
              </a:rPr>
              <a:t>Availability Set</a:t>
            </a:r>
          </a:p>
        </p:txBody>
      </p:sp>
      <p:sp>
        <p:nvSpPr>
          <p:cNvPr id="34" name="Rectangle 33"/>
          <p:cNvSpPr/>
          <p:nvPr>
            <p:custDataLst>
              <p:tags r:id="rId8"/>
            </p:custDataLst>
          </p:nvPr>
        </p:nvSpPr>
        <p:spPr bwMode="auto">
          <a:xfrm>
            <a:off x="2139111"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36" name="Rectangle 35"/>
          <p:cNvSpPr/>
          <p:nvPr>
            <p:custDataLst>
              <p:tags r:id="rId9"/>
            </p:custDataLst>
          </p:nvPr>
        </p:nvSpPr>
        <p:spPr bwMode="auto">
          <a:xfrm>
            <a:off x="5879328"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8" name="Rectangle 37"/>
          <p:cNvSpPr/>
          <p:nvPr>
            <p:custDataLst>
              <p:tags r:id="rId10"/>
            </p:custDataLst>
          </p:nvPr>
        </p:nvSpPr>
        <p:spPr bwMode="auto">
          <a:xfrm>
            <a:off x="5879328"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43" name="Rectangle 42"/>
          <p:cNvSpPr/>
          <p:nvPr>
            <p:custDataLst>
              <p:tags r:id="rId11"/>
            </p:custDataLst>
          </p:nvPr>
        </p:nvSpPr>
        <p:spPr bwMode="auto">
          <a:xfrm>
            <a:off x="2139111"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IIS1</a:t>
            </a:r>
          </a:p>
        </p:txBody>
      </p:sp>
      <p:sp>
        <p:nvSpPr>
          <p:cNvPr id="44" name="Rectangle 43"/>
          <p:cNvSpPr/>
          <p:nvPr>
            <p:custDataLst>
              <p:tags r:id="rId12"/>
            </p:custDataLst>
          </p:nvPr>
        </p:nvSpPr>
        <p:spPr bwMode="auto">
          <a:xfrm>
            <a:off x="5879328"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IIS2</a:t>
            </a:r>
          </a:p>
        </p:txBody>
      </p:sp>
      <p:sp>
        <p:nvSpPr>
          <p:cNvPr id="45" name="Rectangle 44"/>
          <p:cNvSpPr/>
          <p:nvPr>
            <p:custDataLst>
              <p:tags r:id="rId13"/>
            </p:custDataLst>
          </p:nvPr>
        </p:nvSpPr>
        <p:spPr bwMode="auto">
          <a:xfrm>
            <a:off x="2140269"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SQL1</a:t>
            </a:r>
          </a:p>
        </p:txBody>
      </p:sp>
      <p:sp>
        <p:nvSpPr>
          <p:cNvPr id="46" name="Rectangle 45"/>
          <p:cNvSpPr/>
          <p:nvPr>
            <p:custDataLst>
              <p:tags r:id="rId14"/>
            </p:custDataLst>
          </p:nvPr>
        </p:nvSpPr>
        <p:spPr bwMode="auto">
          <a:xfrm>
            <a:off x="5880486"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SQL2</a:t>
            </a:r>
          </a:p>
        </p:txBody>
      </p:sp>
      <p:sp>
        <p:nvSpPr>
          <p:cNvPr id="47" name="Rectangle 46"/>
          <p:cNvSpPr/>
          <p:nvPr/>
        </p:nvSpPr>
        <p:spPr>
          <a:xfrm>
            <a:off x="6124456" y="3699286"/>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8" name="Rectangle 47"/>
          <p:cNvSpPr/>
          <p:nvPr/>
        </p:nvSpPr>
        <p:spPr>
          <a:xfrm>
            <a:off x="6113021" y="5144299"/>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9" name="TextBox 48"/>
          <p:cNvSpPr txBox="1"/>
          <p:nvPr/>
        </p:nvSpPr>
        <p:spPr>
          <a:xfrm>
            <a:off x="2475193" y="3806765"/>
            <a:ext cx="429605" cy="166199"/>
          </a:xfrm>
          <a:prstGeom prst="rect">
            <a:avLst/>
          </a:prstGeom>
          <a:noFill/>
        </p:spPr>
        <p:txBody>
          <a:bodyPr wrap="none" lIns="0" tIns="0" rIns="0" bIns="0" rtlCol="0">
            <a:spAutoFit/>
          </a:bodyPr>
          <a:lstStyle/>
          <a:p>
            <a:pPr defTabSz="914241" fontAlgn="auto">
              <a:lnSpc>
                <a:spcPct val="90000"/>
              </a:lnSpc>
              <a:spcBef>
                <a:spcPct val="20000"/>
              </a:spcBef>
              <a:spcAft>
                <a:spcPts val="0"/>
              </a:spcAft>
              <a:buSzPct val="80000"/>
              <a:defRPr/>
            </a:pPr>
            <a:r>
              <a:rPr lang="en-US" sz="1200" b="0" kern="0" dirty="0">
                <a:ln>
                  <a:solidFill>
                    <a:srgbClr val="505050">
                      <a:alpha val="0"/>
                    </a:srgbClr>
                  </a:solidFill>
                </a:ln>
                <a:solidFill>
                  <a:srgbClr val="FFFFFF">
                    <a:alpha val="99000"/>
                  </a:srgbClr>
                </a:solidFill>
                <a:latin typeface="Segoe UI"/>
                <a:cs typeface="+mn-cs"/>
              </a:rPr>
              <a:t>UD #1</a:t>
            </a:r>
            <a:endParaRPr lang="en-US" sz="1200" b="0" kern="0" dirty="0">
              <a:solidFill>
                <a:srgbClr val="FFFFFF">
                  <a:alpha val="99000"/>
                </a:srgbClr>
              </a:solidFill>
              <a:latin typeface="Segoe UI"/>
              <a:cs typeface="+mn-cs"/>
            </a:endParaRPr>
          </a:p>
        </p:txBody>
      </p:sp>
      <p:sp>
        <p:nvSpPr>
          <p:cNvPr id="50" name="Rectangle 49"/>
          <p:cNvSpPr/>
          <p:nvPr/>
        </p:nvSpPr>
        <p:spPr>
          <a:xfrm>
            <a:off x="2363690" y="5128627"/>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#1</a:t>
            </a:r>
          </a:p>
        </p:txBody>
      </p:sp>
    </p:spTree>
    <p:extLst>
      <p:ext uri="{BB962C8B-B14F-4D97-AF65-F5344CB8AC3E}">
        <p14:creationId xmlns:p14="http://schemas.microsoft.com/office/powerpoint/2010/main" val="3292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12214" y="3080277"/>
            <a:ext cx="5550868" cy="2179268"/>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High performance provisioning of 1000+ VMs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Auto-configuration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Auto-scale based on schedule and resource metrics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Easy updates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Simple Portal Integration</a:t>
            </a:r>
          </a:p>
          <a:p>
            <a:pPr marL="0" indent="0" defTabSz="685471">
              <a:lnSpc>
                <a:spcPct val="100000"/>
              </a:lnSpc>
              <a:spcBef>
                <a:spcPts val="0"/>
              </a:spcBef>
              <a:spcAft>
                <a:spcPts val="882"/>
              </a:spcAft>
              <a:buClr>
                <a:srgbClr val="FFFFFF"/>
              </a:buClr>
              <a:buNone/>
              <a:defRPr/>
            </a:pPr>
            <a:endParaRPr lang="en-US" sz="1500" dirty="0">
              <a:solidFill>
                <a:schemeClr val="bg1"/>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92019" y="1947212"/>
            <a:ext cx="822267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chemeClr val="bg1"/>
                </a:solidFill>
              </a:rPr>
              <a:t>VM Scale Sets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5779509"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53152" y="2314789"/>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3643390"/>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3643390"/>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3643582"/>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3633769"/>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4374286"/>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4374286"/>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4374479"/>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4364666"/>
            <a:ext cx="772411" cy="711851"/>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01932" y="1749132"/>
            <a:ext cx="4874309" cy="2589170"/>
          </a:xfrm>
        </p:spPr>
        <p:txBody>
          <a:bodyPr/>
          <a:lstStyle/>
          <a:p>
            <a:pPr marL="252062" indent="-252062">
              <a:buFont typeface="Arial" panose="020B0604020202020204" pitchFamily="34" charset="0"/>
              <a:buChar char="•"/>
            </a:pPr>
            <a:r>
              <a:rPr lang="en-US" sz="1500" dirty="0"/>
              <a:t>Manually </a:t>
            </a:r>
            <a:r>
              <a:rPr lang="en-US" sz="1500" b="1" dirty="0"/>
              <a:t>scale</a:t>
            </a:r>
            <a:r>
              <a:rPr lang="en-US" sz="1500" dirty="0"/>
              <a:t> with ‘capacity’ property</a:t>
            </a:r>
          </a:p>
          <a:p>
            <a:pPr marL="252062" indent="-252062">
              <a:buFont typeface="Arial" panose="020B0604020202020204" pitchFamily="34" charset="0"/>
              <a:buChar char="•"/>
            </a:pPr>
            <a:r>
              <a:rPr lang="en-US" sz="1500" b="1" dirty="0" err="1"/>
              <a:t>Autoscale</a:t>
            </a:r>
            <a:r>
              <a:rPr lang="en-US" sz="1500" dirty="0"/>
              <a:t> with host metrics (MDM pipeline) or diagnostic extensions​</a:t>
            </a:r>
          </a:p>
          <a:p>
            <a:pPr marL="252062" indent="-252062">
              <a:buFont typeface="Arial" panose="020B0604020202020204" pitchFamily="34" charset="0"/>
              <a:buChar char="•"/>
            </a:pPr>
            <a:r>
              <a:rPr lang="en-US" sz="1500" dirty="0"/>
              <a:t>Small buy-in: Deploy/manage sets of 0-&gt;100 identically configured VMs ​</a:t>
            </a:r>
          </a:p>
          <a:p>
            <a:pPr marL="252062" indent="-252062">
              <a:buFont typeface="Arial" panose="020B0604020202020204" pitchFamily="34" charset="0"/>
              <a:buChar char="•"/>
            </a:pPr>
            <a:r>
              <a:rPr lang="en-US" sz="1500" b="1" dirty="0"/>
              <a:t>Guest OS patching</a:t>
            </a:r>
            <a:r>
              <a:rPr lang="en-US" sz="1500" dirty="0"/>
              <a:t>: Patching primitives allow manually triggered rolling upgrades​​</a:t>
            </a:r>
          </a:p>
          <a:p>
            <a:pPr marL="252062" indent="-252062">
              <a:buFont typeface="Arial" panose="020B0604020202020204" pitchFamily="34" charset="0"/>
              <a:buChar char="•"/>
            </a:pPr>
            <a:r>
              <a:rPr lang="en-US" sz="1500" b="1" dirty="0"/>
              <a:t>High-availability</a:t>
            </a:r>
            <a:r>
              <a:rPr lang="en-US" sz="1500" dirty="0"/>
              <a:t> – implicit availability set with 5 FDs/5 UDs​</a:t>
            </a:r>
            <a:endParaRPr lang="en-US" sz="1350" dirty="0"/>
          </a:p>
          <a:p>
            <a:pPr marL="294071" lvl="1" indent="-126030">
              <a:buFont typeface="Arial" panose="020B0604020202020204" pitchFamily="34" charset="0"/>
              <a:buChar char="•"/>
            </a:pPr>
            <a:endParaRPr lang="en-US" sz="825" dirty="0"/>
          </a:p>
        </p:txBody>
      </p:sp>
      <p:sp>
        <p:nvSpPr>
          <p:cNvPr id="5" name="Rectangle 4"/>
          <p:cNvSpPr/>
          <p:nvPr/>
        </p:nvSpPr>
        <p:spPr>
          <a:xfrm>
            <a:off x="201930" y="4101416"/>
            <a:ext cx="8125589" cy="1175868"/>
          </a:xfrm>
          <a:prstGeom prst="rect">
            <a:avLst/>
          </a:prstGeom>
        </p:spPr>
        <p:txBody>
          <a:bodyPr wrap="square" lIns="67217" tIns="33608" rIns="67217" bIns="33608">
            <a:spAutoFit/>
          </a:bodyPr>
          <a:lstStyle/>
          <a:p>
            <a:pPr defTabSz="685646"/>
            <a:r>
              <a:rPr lang="en-US" dirty="0">
                <a:gradFill>
                  <a:gsLst>
                    <a:gs pos="1250">
                      <a:srgbClr val="353535"/>
                    </a:gs>
                    <a:gs pos="100000">
                      <a:srgbClr val="353535"/>
                    </a:gs>
                  </a:gsLst>
                  <a:lin ang="5400000" scaled="0"/>
                </a:gradFill>
                <a:latin typeface="Segoe UI Light"/>
              </a:rPr>
              <a:t>Availability Sets vs Scale Sets</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Avail Set: Multiple different VMs (image, size, </a:t>
            </a:r>
            <a:r>
              <a:rPr lang="en-US" dirty="0" err="1">
                <a:gradFill>
                  <a:gsLst>
                    <a:gs pos="1250">
                      <a:srgbClr val="353535"/>
                    </a:gs>
                    <a:gs pos="100000">
                      <a:srgbClr val="353535"/>
                    </a:gs>
                  </a:gsLst>
                  <a:lin ang="5400000" scaled="0"/>
                </a:gradFill>
                <a:latin typeface="Segoe UI Light"/>
              </a:rPr>
              <a:t>etc</a:t>
            </a:r>
            <a:r>
              <a:rPr lang="en-US" dirty="0">
                <a:gradFill>
                  <a:gsLst>
                    <a:gs pos="1250">
                      <a:srgbClr val="353535"/>
                    </a:gs>
                    <a:gs pos="100000">
                      <a:srgbClr val="353535"/>
                    </a:gs>
                  </a:gsLst>
                  <a:lin ang="5400000" scaled="0"/>
                </a:gradFill>
                <a:latin typeface="Segoe UI Light"/>
              </a:rPr>
              <a:t>); managed separately</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Large count of the same VMs; managed together</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4964186" y="1083709"/>
            <a:ext cx="4352892" cy="278531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2" name="Text Placeholder 1">
            <a:extLst>
              <a:ext uri="{FF2B5EF4-FFF2-40B4-BE49-F238E27FC236}">
                <a16:creationId xmlns:a16="http://schemas.microsoft.com/office/drawing/2014/main" id="{91755264-A635-48DC-8181-7C0BBF09385E}"/>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74729EB-74B6-46DF-AF64-E18279620486}"/>
              </a:ext>
            </a:extLst>
          </p:cNvPr>
          <p:cNvSpPr>
            <a:spLocks noGrp="1"/>
          </p:cNvSpPr>
          <p:nvPr>
            <p:ph type="body" sz="quarter" idx="10"/>
          </p:nvPr>
        </p:nvSpPr>
        <p:spPr/>
        <p:txBody>
          <a:bodyPr/>
          <a:lstStyle/>
          <a:p>
            <a:endParaRPr lang="en-US"/>
          </a:p>
        </p:txBody>
      </p:sp>
      <p:sp>
        <p:nvSpPr>
          <p:cNvPr id="4" name="Text Placeholder 1"/>
          <p:cNvSpPr txBox="1">
            <a:spLocks/>
          </p:cNvSpPr>
          <p:nvPr/>
        </p:nvSpPr>
        <p:spPr>
          <a:xfrm>
            <a:off x="166446" y="2602834"/>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trigger and action rules</a:t>
            </a:r>
          </a:p>
        </p:txBody>
      </p:sp>
      <p:sp>
        <p:nvSpPr>
          <p:cNvPr id="7" name="Text Placeholder 1"/>
          <p:cNvSpPr txBox="1">
            <a:spLocks/>
          </p:cNvSpPr>
          <p:nvPr/>
        </p:nvSpPr>
        <p:spPr>
          <a:xfrm>
            <a:off x="166446" y="2107085"/>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Max – Min VMs</a:t>
            </a:r>
          </a:p>
        </p:txBody>
      </p:sp>
      <p:sp>
        <p:nvSpPr>
          <p:cNvPr id="8" name="Text Placeholder 1"/>
          <p:cNvSpPr txBox="1">
            <a:spLocks/>
          </p:cNvSpPr>
          <p:nvPr/>
        </p:nvSpPr>
        <p:spPr>
          <a:xfrm>
            <a:off x="166446" y="3092092"/>
            <a:ext cx="5454602" cy="1820041"/>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Standard audit / email notifications</a:t>
            </a:r>
          </a:p>
          <a:p>
            <a:pPr marL="251964" indent="-251964" defTabSz="685383">
              <a:defRPr/>
            </a:pPr>
            <a:r>
              <a:rPr lang="en-US" sz="2325" b="0" dirty="0">
                <a:solidFill>
                  <a:srgbClr val="353535"/>
                </a:solidFill>
              </a:rPr>
              <a:t>Define </a:t>
            </a:r>
            <a:r>
              <a:rPr lang="en-US" sz="2325" b="0" dirty="0" err="1">
                <a:solidFill>
                  <a:srgbClr val="353535"/>
                </a:solidFill>
              </a:rPr>
              <a:t>webhooks</a:t>
            </a:r>
            <a:r>
              <a:rPr lang="en-US" sz="2325" b="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677" y="2107086"/>
            <a:ext cx="2672629" cy="3644229"/>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sp>
        <p:nvSpPr>
          <p:cNvPr id="2" name="Text Placeholder 1">
            <a:extLst>
              <a:ext uri="{FF2B5EF4-FFF2-40B4-BE49-F238E27FC236}">
                <a16:creationId xmlns:a16="http://schemas.microsoft.com/office/drawing/2014/main" id="{E6B2AB1E-CC3A-4999-BDE2-83F8DA3CF98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3D80E37-357F-4143-8AB4-5D8CDB059A9E}"/>
              </a:ext>
            </a:extLst>
          </p:cNvPr>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318338" y="2027575"/>
          <a:ext cx="8316978" cy="2843656"/>
        </p:xfrm>
        <a:graphic>
          <a:graphicData uri="http://schemas.openxmlformats.org/drawingml/2006/table">
            <a:tbl>
              <a:tblPr firstRow="1" bandRow="1">
                <a:tableStyleId>{5C22544A-7EE6-4342-B048-85BDC9FD1C3A}</a:tableStyleId>
              </a:tblPr>
              <a:tblGrid>
                <a:gridCol w="2096995">
                  <a:extLst>
                    <a:ext uri="{9D8B030D-6E8A-4147-A177-3AD203B41FA5}">
                      <a16:colId xmlns:a16="http://schemas.microsoft.com/office/drawing/2014/main" val="3270326853"/>
                    </a:ext>
                  </a:extLst>
                </a:gridCol>
                <a:gridCol w="6219983">
                  <a:extLst>
                    <a:ext uri="{9D8B030D-6E8A-4147-A177-3AD203B41FA5}">
                      <a16:colId xmlns:a16="http://schemas.microsoft.com/office/drawing/2014/main" val="2385309107"/>
                    </a:ext>
                  </a:extLst>
                </a:gridCol>
              </a:tblGrid>
              <a:tr h="339439">
                <a:tc>
                  <a:txBody>
                    <a:bodyPr/>
                    <a:lstStyle/>
                    <a:p>
                      <a:r>
                        <a:rPr lang="en-US" sz="1400" dirty="0"/>
                        <a:t>Model</a:t>
                      </a:r>
                    </a:p>
                  </a:txBody>
                  <a:tcPr marL="68570" marR="68570" marT="34290" marB="34290"/>
                </a:tc>
                <a:tc>
                  <a:txBody>
                    <a:bodyPr/>
                    <a:lstStyle/>
                    <a:p>
                      <a:r>
                        <a:rPr lang="en-US" sz="1400" dirty="0"/>
                        <a:t>When to use</a:t>
                      </a:r>
                    </a:p>
                  </a:txBody>
                  <a:tcPr marL="68570" marR="68570" marT="34290" marB="34290"/>
                </a:tc>
                <a:extLst>
                  <a:ext uri="{0D108BD9-81ED-4DB2-BD59-A6C34878D82A}">
                    <a16:rowId xmlns:a16="http://schemas.microsoft.com/office/drawing/2014/main" val="1824172941"/>
                  </a:ext>
                </a:extLst>
              </a:tr>
              <a:tr h="339439">
                <a:tc>
                  <a:txBody>
                    <a:bodyPr/>
                    <a:lstStyle/>
                    <a:p>
                      <a:r>
                        <a:rPr lang="en-US" sz="1400" b="1" dirty="0"/>
                        <a:t>Marketplace</a:t>
                      </a:r>
                    </a:p>
                  </a:txBody>
                  <a:tcPr marL="68570" marR="68570" marT="34290" marB="34290"/>
                </a:tc>
                <a:tc>
                  <a:txBody>
                    <a:bodyPr/>
                    <a:lstStyle/>
                    <a:p>
                      <a:r>
                        <a:rPr lang="en-US" sz="1400" dirty="0"/>
                        <a:t>Off the shelf solutions.</a:t>
                      </a:r>
                    </a:p>
                  </a:txBody>
                  <a:tcPr marL="68570" marR="68570" marT="34290" marB="34290"/>
                </a:tc>
                <a:extLst>
                  <a:ext uri="{0D108BD9-81ED-4DB2-BD59-A6C34878D82A}">
                    <a16:rowId xmlns:a16="http://schemas.microsoft.com/office/drawing/2014/main" val="535270435"/>
                  </a:ext>
                </a:extLst>
              </a:tr>
              <a:tr h="339439">
                <a:tc>
                  <a:txBody>
                    <a:bodyPr/>
                    <a:lstStyle/>
                    <a:p>
                      <a:r>
                        <a:rPr lang="en-US" sz="1400" b="1" dirty="0"/>
                        <a:t>VM Extensions</a:t>
                      </a:r>
                    </a:p>
                  </a:txBody>
                  <a:tcPr marL="68570" marR="68570" marT="34290" marB="34290"/>
                </a:tc>
                <a:tc>
                  <a:txBody>
                    <a:bodyPr/>
                    <a:lstStyle/>
                    <a:p>
                      <a:r>
                        <a:rPr lang="en-US" sz="1400" dirty="0"/>
                        <a:t>Full control over app lifecycle management.</a:t>
                      </a:r>
                    </a:p>
                  </a:txBody>
                  <a:tcPr marL="68570" marR="68570" marT="34290" marB="34290"/>
                </a:tc>
                <a:extLst>
                  <a:ext uri="{0D108BD9-81ED-4DB2-BD59-A6C34878D82A}">
                    <a16:rowId xmlns:a16="http://schemas.microsoft.com/office/drawing/2014/main" val="2882835114"/>
                  </a:ext>
                </a:extLst>
              </a:tr>
              <a:tr h="480060">
                <a:tc>
                  <a:txBody>
                    <a:bodyPr/>
                    <a:lstStyle/>
                    <a:p>
                      <a:r>
                        <a:rPr lang="en-US" sz="1400" b="1" dirty="0"/>
                        <a:t>Custom data/</a:t>
                      </a:r>
                      <a:r>
                        <a:rPr lang="en-US" sz="1400" b="1" dirty="0" err="1"/>
                        <a:t>unattend</a:t>
                      </a:r>
                      <a:endParaRPr lang="en-US" sz="1400" b="1" dirty="0"/>
                    </a:p>
                  </a:txBody>
                  <a:tcPr marL="68570" marR="68570" marT="34290" marB="34290"/>
                </a:tc>
                <a:tc>
                  <a:txBody>
                    <a:bodyPr/>
                    <a:lstStyle/>
                    <a:p>
                      <a:r>
                        <a:rPr lang="en-US" sz="1400" dirty="0"/>
                        <a:t>Install custom app independently of external network.</a:t>
                      </a:r>
                    </a:p>
                  </a:txBody>
                  <a:tcPr marL="68570" marR="68570" marT="34290" marB="34290"/>
                </a:tc>
                <a:extLst>
                  <a:ext uri="{0D108BD9-81ED-4DB2-BD59-A6C34878D82A}">
                    <a16:rowId xmlns:a16="http://schemas.microsoft.com/office/drawing/2014/main" val="2629156300"/>
                  </a:ext>
                </a:extLst>
              </a:tr>
              <a:tr h="480060">
                <a:tc>
                  <a:txBody>
                    <a:bodyPr/>
                    <a:lstStyle/>
                    <a:p>
                      <a:r>
                        <a:rPr lang="en-US" sz="1400" b="1" dirty="0"/>
                        <a:t>Configuration manager</a:t>
                      </a:r>
                    </a:p>
                  </a:txBody>
                  <a:tcPr marL="68570" marR="68570" marT="34290" marB="34290"/>
                </a:tc>
                <a:tc>
                  <a:txBody>
                    <a:bodyPr/>
                    <a:lstStyle/>
                    <a:p>
                      <a:r>
                        <a:rPr lang="en-US" sz="1400" dirty="0"/>
                        <a:t>Centrally managed app installation, credentials &amp; maintenance.</a:t>
                      </a:r>
                    </a:p>
                  </a:txBody>
                  <a:tcPr marL="68570" marR="68570" marT="34290" marB="34290"/>
                </a:tc>
                <a:extLst>
                  <a:ext uri="{0D108BD9-81ED-4DB2-BD59-A6C34878D82A}">
                    <a16:rowId xmlns:a16="http://schemas.microsoft.com/office/drawing/2014/main" val="3742480625"/>
                  </a:ext>
                </a:extLst>
              </a:tr>
              <a:tr h="339439">
                <a:tc>
                  <a:txBody>
                    <a:bodyPr/>
                    <a:lstStyle/>
                    <a:p>
                      <a:r>
                        <a:rPr lang="en-US" sz="1400" b="1" dirty="0"/>
                        <a:t>Containerized</a:t>
                      </a:r>
                    </a:p>
                  </a:txBody>
                  <a:tcPr marL="68570" marR="68570" marT="34290" marB="34290"/>
                </a:tc>
                <a:tc>
                  <a:txBody>
                    <a:bodyPr/>
                    <a:lstStyle/>
                    <a:p>
                      <a:r>
                        <a:rPr lang="en-US" sz="1400" dirty="0"/>
                        <a:t>Abstract app management from infrastructure. Cloud/DC agnostic.</a:t>
                      </a:r>
                    </a:p>
                  </a:txBody>
                  <a:tcPr marL="68570" marR="68570" marT="34290" marB="34290"/>
                </a:tc>
                <a:extLst>
                  <a:ext uri="{0D108BD9-81ED-4DB2-BD59-A6C34878D82A}">
                    <a16:rowId xmlns:a16="http://schemas.microsoft.com/office/drawing/2014/main" val="2543906882"/>
                  </a:ext>
                </a:extLst>
              </a:tr>
              <a:tr h="480060">
                <a:tc>
                  <a:txBody>
                    <a:bodyPr/>
                    <a:lstStyle/>
                    <a:p>
                      <a:r>
                        <a:rPr lang="en-US" sz="1400" b="1" dirty="0"/>
                        <a:t>Custom image</a:t>
                      </a:r>
                    </a:p>
                  </a:txBody>
                  <a:tcPr marL="68570" marR="68570" marT="34290" marB="34290"/>
                </a:tc>
                <a:tc>
                  <a:txBody>
                    <a:bodyPr/>
                    <a:lstStyle/>
                    <a:p>
                      <a:r>
                        <a:rPr lang="en-US" sz="1400" dirty="0"/>
                        <a:t>Small self-contained apps. Fast deploy. Immutable build, test, deploy pipelines.</a:t>
                      </a:r>
                    </a:p>
                  </a:txBody>
                  <a:tcPr marL="68570" marR="68570" marT="34290" marB="34290"/>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782618" y="4955255"/>
            <a:ext cx="1944092" cy="233287"/>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61481" y="5515373"/>
            <a:ext cx="1253033" cy="234224"/>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831181" y="4205445"/>
            <a:ext cx="2155503" cy="1169547"/>
          </a:xfrm>
          <a:prstGeom prst="rect">
            <a:avLst/>
          </a:prstGeom>
        </p:spPr>
      </p:pic>
      <p:pic>
        <p:nvPicPr>
          <p:cNvPr id="8" name="Picture 7"/>
          <p:cNvPicPr>
            <a:picLocks noChangeAspect="1"/>
          </p:cNvPicPr>
          <p:nvPr/>
        </p:nvPicPr>
        <p:blipFill>
          <a:blip r:embed="rId4"/>
          <a:stretch>
            <a:fillRect/>
          </a:stretch>
        </p:blipFill>
        <p:spPr>
          <a:xfrm>
            <a:off x="836183" y="2606513"/>
            <a:ext cx="2124904" cy="1506132"/>
          </a:xfrm>
          <a:prstGeom prst="rect">
            <a:avLst/>
          </a:prstGeom>
        </p:spPr>
      </p:pic>
      <p:pic>
        <p:nvPicPr>
          <p:cNvPr id="9" name="Picture 8"/>
          <p:cNvPicPr>
            <a:picLocks noChangeAspect="1"/>
          </p:cNvPicPr>
          <p:nvPr/>
        </p:nvPicPr>
        <p:blipFill>
          <a:blip r:embed="rId5"/>
          <a:stretch>
            <a:fillRect/>
          </a:stretch>
        </p:blipFill>
        <p:spPr>
          <a:xfrm>
            <a:off x="845019" y="1040296"/>
            <a:ext cx="2111305" cy="1495932"/>
          </a:xfrm>
          <a:prstGeom prst="rect">
            <a:avLst/>
          </a:prstGeom>
        </p:spPr>
      </p:pic>
      <p:pic>
        <p:nvPicPr>
          <p:cNvPr id="23" name="Picture 22"/>
          <p:cNvPicPr>
            <a:picLocks noChangeAspect="1"/>
          </p:cNvPicPr>
          <p:nvPr/>
        </p:nvPicPr>
        <p:blipFill rotWithShape="1">
          <a:blip r:embed="rId6"/>
          <a:srcRect b="7848"/>
          <a:stretch/>
        </p:blipFill>
        <p:spPr>
          <a:xfrm>
            <a:off x="1097254" y="5466877"/>
            <a:ext cx="7319871" cy="498155"/>
          </a:xfrm>
          <a:prstGeom prst="rect">
            <a:avLst/>
          </a:prstGeom>
        </p:spPr>
      </p:pic>
      <p:pic>
        <p:nvPicPr>
          <p:cNvPr id="19" name="Picture 18"/>
          <p:cNvPicPr>
            <a:picLocks noChangeAspect="1"/>
          </p:cNvPicPr>
          <p:nvPr/>
        </p:nvPicPr>
        <p:blipFill>
          <a:blip r:embed="rId7"/>
          <a:stretch>
            <a:fillRect/>
          </a:stretch>
        </p:blipFill>
        <p:spPr>
          <a:xfrm>
            <a:off x="6275460" y="1012624"/>
            <a:ext cx="2111305" cy="1495932"/>
          </a:xfrm>
          <a:prstGeom prst="rect">
            <a:avLst/>
          </a:prstGeom>
        </p:spPr>
      </p:pic>
      <p:pic>
        <p:nvPicPr>
          <p:cNvPr id="20" name="Picture 19"/>
          <p:cNvPicPr>
            <a:picLocks noChangeAspect="1"/>
          </p:cNvPicPr>
          <p:nvPr/>
        </p:nvPicPr>
        <p:blipFill>
          <a:blip r:embed="rId8"/>
          <a:stretch>
            <a:fillRect/>
          </a:stretch>
        </p:blipFill>
        <p:spPr>
          <a:xfrm>
            <a:off x="6282458" y="2598648"/>
            <a:ext cx="2155503" cy="1186547"/>
          </a:xfrm>
          <a:prstGeom prst="rect">
            <a:avLst/>
          </a:prstGeom>
        </p:spPr>
      </p:pic>
      <p:pic>
        <p:nvPicPr>
          <p:cNvPr id="21" name="Picture 20"/>
          <p:cNvPicPr>
            <a:picLocks noChangeAspect="1"/>
          </p:cNvPicPr>
          <p:nvPr/>
        </p:nvPicPr>
        <p:blipFill>
          <a:blip r:embed="rId9"/>
          <a:stretch>
            <a:fillRect/>
          </a:stretch>
        </p:blipFill>
        <p:spPr>
          <a:xfrm>
            <a:off x="6292653" y="3895572"/>
            <a:ext cx="2101105" cy="1509532"/>
          </a:xfrm>
          <a:prstGeom prst="rect">
            <a:avLst/>
          </a:prstGeom>
        </p:spPr>
      </p:pic>
      <p:pic>
        <p:nvPicPr>
          <p:cNvPr id="14" name="Picture 13"/>
          <p:cNvPicPr>
            <a:picLocks noChangeAspect="1"/>
          </p:cNvPicPr>
          <p:nvPr/>
        </p:nvPicPr>
        <p:blipFill>
          <a:blip r:embed="rId10"/>
          <a:stretch>
            <a:fillRect/>
          </a:stretch>
        </p:blipFill>
        <p:spPr>
          <a:xfrm>
            <a:off x="3583301" y="1018518"/>
            <a:ext cx="2121504" cy="1523131"/>
          </a:xfrm>
          <a:prstGeom prst="rect">
            <a:avLst/>
          </a:prstGeom>
        </p:spPr>
      </p:pic>
      <p:pic>
        <p:nvPicPr>
          <p:cNvPr id="15" name="Picture 14"/>
          <p:cNvPicPr>
            <a:picLocks noChangeAspect="1"/>
          </p:cNvPicPr>
          <p:nvPr/>
        </p:nvPicPr>
        <p:blipFill>
          <a:blip r:embed="rId11"/>
          <a:stretch>
            <a:fillRect/>
          </a:stretch>
        </p:blipFill>
        <p:spPr>
          <a:xfrm>
            <a:off x="3586529" y="2597957"/>
            <a:ext cx="2114703" cy="1206945"/>
          </a:xfrm>
          <a:prstGeom prst="rect">
            <a:avLst/>
          </a:prstGeom>
        </p:spPr>
      </p:pic>
      <p:pic>
        <p:nvPicPr>
          <p:cNvPr id="18" name="Picture 17"/>
          <p:cNvPicPr>
            <a:picLocks noChangeAspect="1"/>
          </p:cNvPicPr>
          <p:nvPr/>
        </p:nvPicPr>
        <p:blipFill>
          <a:blip r:embed="rId12"/>
          <a:stretch>
            <a:fillRect/>
          </a:stretch>
        </p:blipFill>
        <p:spPr>
          <a:xfrm>
            <a:off x="3582455" y="3877381"/>
            <a:ext cx="2128304" cy="1526531"/>
          </a:xfrm>
          <a:prstGeom prst="rect">
            <a:avLst/>
          </a:prstGeom>
        </p:spPr>
      </p:pic>
      <p:sp>
        <p:nvSpPr>
          <p:cNvPr id="27" name="Title 26">
            <a:extLst>
              <a:ext uri="{FF2B5EF4-FFF2-40B4-BE49-F238E27FC236}">
                <a16:creationId xmlns:a16="http://schemas.microsoft.com/office/drawing/2014/main" id="{44C1499E-3DC4-4D9C-8DB9-76EBE10DD493}"/>
              </a:ext>
            </a:extLst>
          </p:cNvPr>
          <p:cNvSpPr>
            <a:spLocks noGrp="1"/>
          </p:cNvSpPr>
          <p:nvPr>
            <p:ph type="title"/>
          </p:nvPr>
        </p:nvSpPr>
        <p:spPr>
          <a:xfrm>
            <a:off x="947420" y="43190"/>
            <a:ext cx="8020734" cy="853624"/>
          </a:xfrm>
        </p:spPr>
        <p:txBody>
          <a:bodyPr/>
          <a:lstStyle/>
          <a:p>
            <a:r>
              <a:rPr lang="en-US" dirty="0"/>
              <a:t>Azure Platform</a:t>
            </a:r>
          </a:p>
        </p:txBody>
      </p:sp>
      <p:sp>
        <p:nvSpPr>
          <p:cNvPr id="29" name="Text Placeholder 28">
            <a:extLst>
              <a:ext uri="{FF2B5EF4-FFF2-40B4-BE49-F238E27FC236}">
                <a16:creationId xmlns:a16="http://schemas.microsoft.com/office/drawing/2014/main" id="{6471774A-8129-4F4A-B8E7-8A7F34070722}"/>
              </a:ext>
            </a:extLst>
          </p:cNvPr>
          <p:cNvSpPr>
            <a:spLocks noGrp="1"/>
          </p:cNvSpPr>
          <p:nvPr>
            <p:ph type="body" sz="quarter" idx="10"/>
          </p:nvPr>
        </p:nvSpPr>
        <p:spPr>
          <a:xfrm>
            <a:off x="1044841" y="6326927"/>
            <a:ext cx="7791184" cy="391113"/>
          </a:xfrm>
        </p:spPr>
        <p:txBody>
          <a:bodyPr/>
          <a:lstStyle/>
          <a:p>
            <a:endParaRPr lang="en-US"/>
          </a:p>
        </p:txBody>
      </p:sp>
    </p:spTree>
    <p:extLst>
      <p:ext uri="{BB962C8B-B14F-4D97-AF65-F5344CB8AC3E}">
        <p14:creationId xmlns:p14="http://schemas.microsoft.com/office/powerpoint/2010/main" val="1536675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5940711" y="-2662579"/>
            <a:ext cx="4443498" cy="1345847"/>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109712" rIns="0" bIns="109712" numCol="1" spcCol="0" rtlCol="0" fromWordArt="0" anchor="t" anchorCtr="0" forceAA="0" compatLnSpc="1">
                <a:prstTxWarp prst="textNoShape">
                  <a:avLst/>
                </a:prstTxWarp>
                <a:noAutofit/>
              </a:bodyPr>
              <a:lstStyle/>
              <a:p>
                <a:pPr defTabSz="672034">
                  <a:defRPr/>
                </a:pP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3227364" y="2028138"/>
            <a:ext cx="5014993" cy="2290037"/>
          </a:xfrm>
          <a:prstGeom prst="rect">
            <a:avLst/>
          </a:prstGeom>
        </p:spPr>
        <p:txBody>
          <a:bodyPr vert="horz" wrap="square" lIns="134414" tIns="107531" rIns="134414" bIns="107531"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515">
              <a:spcBef>
                <a:spcPts val="900"/>
              </a:spcBef>
              <a:defRPr/>
            </a:pPr>
            <a:r>
              <a:rPr lang="en-US" sz="1800" dirty="0">
                <a:solidFill>
                  <a:srgbClr val="353535"/>
                </a:solidFill>
                <a:latin typeface="Segoe UI Light"/>
                <a:cs typeface="Segoe UI Semibold" panose="020B0702040204020203" pitchFamily="34" charset="0"/>
              </a:rPr>
              <a:t>Compute pools for job processing</a:t>
            </a:r>
          </a:p>
          <a:p>
            <a:pPr defTabSz="685515">
              <a:spcBef>
                <a:spcPts val="900"/>
              </a:spcBef>
              <a:defRPr/>
            </a:pPr>
            <a:r>
              <a:rPr lang="en-US" sz="1800" dirty="0">
                <a:solidFill>
                  <a:srgbClr val="353535"/>
                </a:solidFill>
                <a:latin typeface="Segoe UI Light"/>
                <a:cs typeface="Segoe UI Semibold" panose="020B0702040204020203" pitchFamily="34" charset="0"/>
              </a:rPr>
              <a:t>Automatic scaling and regional coverage</a:t>
            </a:r>
          </a:p>
          <a:p>
            <a:pPr defTabSz="685515">
              <a:spcBef>
                <a:spcPts val="900"/>
              </a:spcBef>
              <a:defRPr/>
            </a:pPr>
            <a:r>
              <a:rPr lang="en-US" sz="1800" dirty="0">
                <a:solidFill>
                  <a:srgbClr val="353535"/>
                </a:solidFill>
                <a:latin typeface="Segoe UI Light"/>
                <a:cs typeface="Segoe UI Semibold" panose="020B0702040204020203" pitchFamily="34" charset="0"/>
              </a:rPr>
              <a:t>Linux and Windows</a:t>
            </a:r>
          </a:p>
          <a:p>
            <a:pPr defTabSz="685515">
              <a:spcBef>
                <a:spcPts val="900"/>
              </a:spcBef>
              <a:defRPr/>
            </a:pPr>
            <a:r>
              <a:rPr lang="en-US" sz="1800" dirty="0">
                <a:solidFill>
                  <a:srgbClr val="353535"/>
                </a:solidFill>
                <a:latin typeface="Segoe UI Light"/>
                <a:cs typeface="Segoe UI Semibold" panose="020B0702040204020203" pitchFamily="34" charset="0"/>
              </a:rPr>
              <a:t>Automatically recover failed tasks</a:t>
            </a:r>
          </a:p>
          <a:p>
            <a:pPr defTabSz="685515">
              <a:spcBef>
                <a:spcPts val="900"/>
              </a:spcBef>
              <a:defRPr/>
            </a:pPr>
            <a:r>
              <a:rPr lang="en-US" sz="1800" dirty="0" err="1">
                <a:solidFill>
                  <a:srgbClr val="353535"/>
                </a:solidFill>
                <a:latin typeface="Segoe UI Light"/>
                <a:cs typeface="Segoe UI Semibold" panose="020B0702040204020203" pitchFamily="34" charset="0"/>
              </a:rPr>
              <a:t>Input/Output</a:t>
            </a:r>
            <a:r>
              <a:rPr lang="en-US" sz="1800" dirty="0">
                <a:solidFill>
                  <a:srgbClr val="353535"/>
                </a:solidFill>
                <a:latin typeface="Segoe UI Light"/>
                <a:cs typeface="Segoe UI Semibold" panose="020B0702040204020203" pitchFamily="34" charset="0"/>
              </a:rPr>
              <a:t> handling</a:t>
            </a:r>
          </a:p>
          <a:p>
            <a:pPr defTabSz="685515">
              <a:spcBef>
                <a:spcPts val="900"/>
              </a:spcBef>
              <a:defRPr/>
            </a:pPr>
            <a:r>
              <a:rPr lang="en-US" sz="18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04783" y="1701197"/>
            <a:ext cx="2713745" cy="3297738"/>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
        <p:nvSpPr>
          <p:cNvPr id="3" name="Text Placeholder 2">
            <a:extLst>
              <a:ext uri="{FF2B5EF4-FFF2-40B4-BE49-F238E27FC236}">
                <a16:creationId xmlns:a16="http://schemas.microsoft.com/office/drawing/2014/main" id="{0A69F7FE-6DA7-496F-92A0-97BC7048B27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35227D1-3E32-4097-86BD-626DF2EE50D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2934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3580E2-A2B9-4BFF-9E0E-0B91FA80BD71}"/>
              </a:ext>
            </a:extLst>
          </p:cNvPr>
          <p:cNvSpPr>
            <a:spLocks noGrp="1"/>
          </p:cNvSpPr>
          <p:nvPr>
            <p:ph type="title"/>
          </p:nvPr>
        </p:nvSpPr>
        <p:spPr/>
        <p:txBody>
          <a:bodyPr/>
          <a:lstStyle/>
          <a:p>
            <a:endParaRPr lang="en-US"/>
          </a:p>
        </p:txBody>
      </p:sp>
      <p:sp>
        <p:nvSpPr>
          <p:cNvPr id="2" name="Text Placeholder 1"/>
          <p:cNvSpPr>
            <a:spLocks noGrp="1"/>
          </p:cNvSpPr>
          <p:nvPr>
            <p:ph type="body" idx="1"/>
          </p:nvPr>
        </p:nvSpPr>
        <p:spPr/>
        <p:txBody>
          <a:bodyPr/>
          <a:lstStyle/>
          <a:p>
            <a:r>
              <a:rPr lang="en-US"/>
              <a:t>What is a Container?</a:t>
            </a:r>
          </a:p>
        </p:txBody>
      </p:sp>
      <p:sp>
        <p:nvSpPr>
          <p:cNvPr id="5" name="Text Placeholder 4">
            <a:extLst>
              <a:ext uri="{FF2B5EF4-FFF2-40B4-BE49-F238E27FC236}">
                <a16:creationId xmlns:a16="http://schemas.microsoft.com/office/drawing/2014/main" id="{D67C830C-F3ED-4621-98F3-E27F0CCCD588}"/>
              </a:ext>
            </a:extLst>
          </p:cNvPr>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stretch>
            <a:fillRect/>
          </a:stretch>
        </p:blipFill>
        <p:spPr>
          <a:xfrm>
            <a:off x="1652640" y="1713448"/>
            <a:ext cx="6099577" cy="4064861"/>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631" y="1620088"/>
            <a:ext cx="6377375" cy="425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dirty="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20245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4130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Tree>
    <p:extLst>
      <p:ext uri="{BB962C8B-B14F-4D97-AF65-F5344CB8AC3E}">
        <p14:creationId xmlns:p14="http://schemas.microsoft.com/office/powerpoint/2010/main" val="54229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983854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8" name="Rectangle 27"/>
          <p:cNvSpPr/>
          <p:nvPr/>
        </p:nvSpPr>
        <p:spPr>
          <a:xfrm>
            <a:off x="5242876"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chemeClr val="tx1"/>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679282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291358"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248722"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411965" y="3552305"/>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411966"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24" name="Rectangle 23"/>
          <p:cNvSpPr/>
          <p:nvPr/>
        </p:nvSpPr>
        <p:spPr>
          <a:xfrm>
            <a:off x="7352025"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C</a:t>
            </a:r>
          </a:p>
        </p:txBody>
      </p:sp>
      <p:sp>
        <p:nvSpPr>
          <p:cNvPr id="28" name="Rectangle 27"/>
          <p:cNvSpPr/>
          <p:nvPr/>
        </p:nvSpPr>
        <p:spPr>
          <a:xfrm>
            <a:off x="5242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352566" y="3561028"/>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Tree>
    <p:extLst>
      <p:ext uri="{BB962C8B-B14F-4D97-AF65-F5344CB8AC3E}">
        <p14:creationId xmlns:p14="http://schemas.microsoft.com/office/powerpoint/2010/main" val="2406137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1812472"/>
            <a:ext cx="806942" cy="2713598"/>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269460"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256190" y="5337551"/>
            <a:ext cx="1091762"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256190" y="4977079"/>
            <a:ext cx="1091762"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256190" y="4606882"/>
            <a:ext cx="1091762"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399189" y="4116220"/>
            <a:ext cx="805763" cy="409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2152001"/>
            <a:ext cx="806942" cy="1954496"/>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188982" y="1972104"/>
            <a:ext cx="4495072" cy="3385542"/>
          </a:xfrm>
        </p:spPr>
        <p:txBody>
          <a:bodyPr/>
          <a:lstStyle/>
          <a:p>
            <a:r>
              <a:rPr lang="en-US" sz="1800" dirty="0"/>
              <a:t>All services offered as </a:t>
            </a:r>
            <a:r>
              <a:rPr lang="en-US" sz="1800" b="1" dirty="0"/>
              <a:t>ARM resources</a:t>
            </a:r>
          </a:p>
          <a:p>
            <a:pPr marL="252086" indent="-252086">
              <a:buFont typeface="Arial" panose="020B0604020202020204" pitchFamily="34" charset="0"/>
              <a:buChar char="•"/>
            </a:pPr>
            <a:r>
              <a:rPr lang="en-US" sz="1800" dirty="0"/>
              <a:t>Consistent model for creating/managing Azure resources</a:t>
            </a:r>
          </a:p>
          <a:p>
            <a:pPr marL="252086" indent="-252086">
              <a:buFont typeface="Arial" panose="020B0604020202020204" pitchFamily="34" charset="0"/>
              <a:buChar char="•"/>
            </a:pPr>
            <a:r>
              <a:rPr lang="en-US" sz="1800" dirty="0"/>
              <a:t>Based on declarative templates</a:t>
            </a:r>
          </a:p>
          <a:p>
            <a:endParaRPr lang="en-US" sz="1800" dirty="0"/>
          </a:p>
          <a:p>
            <a:r>
              <a:rPr lang="en-US" sz="1800" dirty="0"/>
              <a:t>Resources are managed in </a:t>
            </a:r>
            <a:r>
              <a:rPr lang="en-US" sz="1800" b="1" dirty="0"/>
              <a:t>resource groups</a:t>
            </a:r>
          </a:p>
          <a:p>
            <a:pPr marL="252086" indent="-252086">
              <a:buFont typeface="Arial" panose="020B0604020202020204" pitchFamily="34" charset="0"/>
              <a:buChar char="•"/>
            </a:pPr>
            <a:r>
              <a:rPr lang="en-US" sz="1800" dirty="0"/>
              <a:t>Deployed together</a:t>
            </a:r>
          </a:p>
          <a:p>
            <a:pPr marL="252086" indent="-252086">
              <a:buFont typeface="Arial" panose="020B0604020202020204" pitchFamily="34" charset="0"/>
              <a:buChar char="•"/>
            </a:pPr>
            <a:r>
              <a:rPr lang="en-US" sz="1800" dirty="0"/>
              <a:t>Managed together</a:t>
            </a:r>
          </a:p>
          <a:p>
            <a:pPr marL="252086" indent="-252086">
              <a:buFont typeface="Arial" panose="020B0604020202020204" pitchFamily="34" charset="0"/>
              <a:buChar char="•"/>
            </a:pPr>
            <a:r>
              <a:rPr lang="en-US" sz="1800" dirty="0"/>
              <a:t>Provides RBAC support</a:t>
            </a:r>
          </a:p>
          <a:p>
            <a:endParaRPr lang="en-US" sz="1800" dirty="0"/>
          </a:p>
        </p:txBody>
      </p:sp>
      <p:pic>
        <p:nvPicPr>
          <p:cNvPr id="4" name="Picture 3"/>
          <p:cNvPicPr>
            <a:picLocks noChangeAspect="1"/>
          </p:cNvPicPr>
          <p:nvPr/>
        </p:nvPicPr>
        <p:blipFill>
          <a:blip r:embed="rId3"/>
          <a:stretch>
            <a:fillRect/>
          </a:stretch>
        </p:blipFill>
        <p:spPr>
          <a:xfrm>
            <a:off x="4517708" y="1913820"/>
            <a:ext cx="4416648" cy="3722785"/>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sp>
        <p:nvSpPr>
          <p:cNvPr id="4" name="Text Placeholder 3">
            <a:extLst>
              <a:ext uri="{FF2B5EF4-FFF2-40B4-BE49-F238E27FC236}">
                <a16:creationId xmlns:a16="http://schemas.microsoft.com/office/drawing/2014/main" id="{A2BEED8B-2ADB-4FAC-9191-0B995E7D5E9B}"/>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E629A14E-69FE-4E6D-8A03-A9A5C7D466E3}"/>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125663"/>
            <a:ext cx="5800725" cy="3263900"/>
          </a:xfrm>
        </p:spPr>
      </p:pic>
      <p:sp>
        <p:nvSpPr>
          <p:cNvPr id="3" name="Rectangle 2">
            <a:extLst>
              <a:ext uri="{FF2B5EF4-FFF2-40B4-BE49-F238E27FC236}">
                <a16:creationId xmlns:a16="http://schemas.microsoft.com/office/drawing/2014/main" id="{550D79CF-83ED-4FD7-93B5-F6A32F0AE004}"/>
              </a:ext>
            </a:extLst>
          </p:cNvPr>
          <p:cNvSpPr/>
          <p:nvPr/>
        </p:nvSpPr>
        <p:spPr>
          <a:xfrm>
            <a:off x="2900362" y="2125663"/>
            <a:ext cx="3011251" cy="3163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705" y="1123514"/>
            <a:ext cx="7036594"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535382" y="5314165"/>
            <a:ext cx="4572000" cy="623239"/>
          </a:xfrm>
          <a:prstGeom prst="rect">
            <a:avLst/>
          </a:prstGeom>
        </p:spPr>
        <p:txBody>
          <a:bodyPr lIns="68574" tIns="34286" rIns="68574" bIns="34286">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885" y="591956"/>
            <a:ext cx="490815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Service</a:t>
            </a:r>
            <a:endParaRPr sz="3975">
              <a:solidFill>
                <a:srgbClr val="353535"/>
              </a:solidFill>
            </a:endParaRPr>
          </a:p>
        </p:txBody>
      </p:sp>
      <p:grpSp>
        <p:nvGrpSpPr>
          <p:cNvPr id="34" name="Group 33"/>
          <p:cNvGrpSpPr/>
          <p:nvPr/>
        </p:nvGrpSpPr>
        <p:grpSpPr>
          <a:xfrm>
            <a:off x="4621003" y="1657323"/>
            <a:ext cx="4436477" cy="3858038"/>
            <a:chOff x="6417613" y="1088000"/>
            <a:chExt cx="6033917" cy="5246455"/>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317">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algn="ctr" defTabSz="672034">
                <a:defRPr/>
              </a:pPr>
              <a:r>
                <a:rPr lang="en-US" sz="2325"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2" y="5449739"/>
              <a:ext cx="1075940"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8" name="Rectangle 47"/>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9" name="Rectangle 48"/>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0" name="Rectangle 49"/>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1" name="Rectangle 50"/>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263933" y="1993695"/>
            <a:ext cx="4302432" cy="3726148"/>
          </a:xfrm>
          <a:prstGeom prst="rect">
            <a:avLst/>
          </a:prstGeom>
          <a:noFill/>
        </p:spPr>
        <p:txBody>
          <a:bodyPr wrap="square" lIns="137160" tIns="109728" rIns="137160" bIns="109728" rtlCol="0">
            <a:spAutoFit/>
          </a:bodyPr>
          <a:lstStyle/>
          <a:p>
            <a:pPr>
              <a:lnSpc>
                <a:spcPct val="90000"/>
              </a:lnSpc>
              <a:spcAft>
                <a:spcPts val="450"/>
              </a:spcAft>
            </a:pPr>
            <a:r>
              <a:rPr lang="en-US" b="0" dirty="0">
                <a:gradFill>
                  <a:gsLst>
                    <a:gs pos="2917">
                      <a:schemeClr val="tx1"/>
                    </a:gs>
                    <a:gs pos="30000">
                      <a:schemeClr val="tx1"/>
                    </a:gs>
                  </a:gsLst>
                  <a:lin ang="5400000" scaled="0"/>
                </a:gradFill>
              </a:rPr>
              <a:t>Making containers in Azure EZ!</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Standard Docker tooling &amp; API Support</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Streamlined provisioning of K8S, DCOS, and Docker Swarm</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Linux &amp; Windows Server Containers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Azure &amp; Azure Stack</a:t>
            </a:r>
          </a:p>
          <a:p>
            <a:pPr>
              <a:lnSpc>
                <a:spcPct val="90000"/>
              </a:lnSpc>
              <a:spcAft>
                <a:spcPts val="450"/>
              </a:spcAft>
            </a:pPr>
            <a:endParaRPr lang="en-US" b="0" dirty="0">
              <a:gradFill>
                <a:gsLst>
                  <a:gs pos="2917">
                    <a:schemeClr val="tx1"/>
                  </a:gs>
                  <a:gs pos="30000">
                    <a:schemeClr val="tx1"/>
                  </a:gs>
                </a:gsLst>
                <a:lin ang="5400000" scaled="0"/>
              </a:gradFill>
            </a:endParaRPr>
          </a:p>
          <a:p>
            <a:pPr>
              <a:lnSpc>
                <a:spcPct val="90000"/>
              </a:lnSpc>
              <a:spcAft>
                <a:spcPts val="450"/>
              </a:spcAft>
            </a:pPr>
            <a:r>
              <a:rPr lang="en-US" b="0" dirty="0">
                <a:gradFill>
                  <a:gsLst>
                    <a:gs pos="2917">
                      <a:schemeClr val="tx1"/>
                    </a:gs>
                    <a:gs pos="30000">
                      <a:schemeClr val="tx1"/>
                    </a:gs>
                  </a:gsLst>
                  <a:lin ang="5400000" scaled="0"/>
                </a:gradFill>
              </a:rPr>
              <a:t>ACS --&gt; AKS (Preview)</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Focus on Kubernetes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Managed Orchestrator</a:t>
            </a:r>
          </a:p>
        </p:txBody>
      </p:sp>
      <p:sp>
        <p:nvSpPr>
          <p:cNvPr id="3" name="Title 2">
            <a:extLst>
              <a:ext uri="{FF2B5EF4-FFF2-40B4-BE49-F238E27FC236}">
                <a16:creationId xmlns:a16="http://schemas.microsoft.com/office/drawing/2014/main" id="{09343146-FE1F-4D5D-8EC2-BC1CA54CDA9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CFD840F8-BCAD-482C-B51C-4F0E1BAB2E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50841" y="2207995"/>
            <a:ext cx="5550868" cy="1717603"/>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350">
                <a:solidFill>
                  <a:srgbClr val="353535"/>
                </a:solidFill>
                <a:latin typeface="Segoe UI Semibold" panose="020B0702040204020203" pitchFamily="34" charset="0"/>
                <a:cs typeface="Segoe UI Semibold" panose="020B0702040204020203" pitchFamily="34" charset="0"/>
              </a:rPr>
              <a:t>Simplest </a:t>
            </a:r>
            <a:r>
              <a:rPr lang="en-US" sz="135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No VM management</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685471">
              <a:lnSpc>
                <a:spcPct val="100000"/>
              </a:lnSpc>
              <a:spcBef>
                <a:spcPts val="0"/>
              </a:spcBef>
              <a:spcAft>
                <a:spcPts val="882"/>
              </a:spcAft>
              <a:buClr>
                <a:srgbClr val="FFFFFF"/>
              </a:buClr>
              <a:buNone/>
              <a:defRPr/>
            </a:pPr>
            <a:endParaRPr lang="en-US" sz="135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23887" y="591956"/>
            <a:ext cx="7025336"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Instances (Preview)</a:t>
            </a:r>
            <a:endParaRPr sz="3975">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345" y="2207995"/>
            <a:ext cx="4201991" cy="220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grpSp>
        <p:nvGrpSpPr>
          <p:cNvPr id="24" name="Group 23"/>
          <p:cNvGrpSpPr/>
          <p:nvPr/>
        </p:nvGrpSpPr>
        <p:grpSpPr>
          <a:xfrm>
            <a:off x="3620725" y="2561011"/>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720662"/>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mIaaS</a:t>
            </a:r>
            <a:r>
              <a:rPr lang="en-US" sz="1350" b="0">
                <a:solidFill>
                  <a:prstClr val="black"/>
                </a:solidFill>
                <a:latin typeface="Segoe UI Light" panose="020B0502040204020203" pitchFamily="34" charset="0"/>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2B50CAB6-0584-451C-8DCE-0D24144FD07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BC9BDF7-571E-454A-8215-2820EC574538}"/>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6786F928-D695-4BE5-ACD3-F12AE89CDB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779838" y="2214935"/>
            <a:ext cx="169774" cy="99714"/>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10088" y="2219215"/>
            <a:ext cx="169749" cy="9543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117287" y="2214935"/>
            <a:ext cx="169774" cy="99714"/>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47537" y="2219215"/>
            <a:ext cx="169749" cy="9543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456564" y="2214935"/>
            <a:ext cx="169774" cy="99714"/>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286814" y="2219215"/>
            <a:ext cx="169749" cy="9543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1794014" y="2214935"/>
            <a:ext cx="169774" cy="99714"/>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1624265" y="2219215"/>
            <a:ext cx="169749" cy="9543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128764" y="2214935"/>
            <a:ext cx="169774" cy="99714"/>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1959014" y="2219215"/>
            <a:ext cx="169749" cy="9543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2466213" y="2214935"/>
            <a:ext cx="169774" cy="99714"/>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296464" y="2219215"/>
            <a:ext cx="169749" cy="9543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805491" y="2214935"/>
            <a:ext cx="169774" cy="99714"/>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635741" y="2219215"/>
            <a:ext cx="169749" cy="9543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3138854" y="2218856"/>
            <a:ext cx="169774" cy="99714"/>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2976246" y="2219215"/>
            <a:ext cx="169749" cy="9543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3485532" y="2215907"/>
            <a:ext cx="169774" cy="99714"/>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3315782" y="2220187"/>
            <a:ext cx="169749" cy="9543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3822981" y="2215907"/>
            <a:ext cx="169774" cy="99714"/>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3653231" y="2220187"/>
            <a:ext cx="169749" cy="9543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4159203" y="2215907"/>
            <a:ext cx="169774" cy="99714"/>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3992508" y="2220187"/>
            <a:ext cx="169749" cy="9543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500063" y="2215907"/>
            <a:ext cx="169774" cy="99714"/>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4330314" y="2220187"/>
            <a:ext cx="169749" cy="9543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4837513" y="2215907"/>
            <a:ext cx="169774" cy="99714"/>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4667763" y="2220187"/>
            <a:ext cx="169749" cy="9543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5178018" y="2215907"/>
            <a:ext cx="169774" cy="99714"/>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5008269" y="2220187"/>
            <a:ext cx="169749" cy="9543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5519994" y="2215907"/>
            <a:ext cx="169774" cy="99714"/>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5347546" y="2220187"/>
            <a:ext cx="169749" cy="9543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5854744" y="2215907"/>
            <a:ext cx="169774" cy="99714"/>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5687694" y="2220187"/>
            <a:ext cx="169749" cy="9543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6196075" y="2218513"/>
            <a:ext cx="169774" cy="99714"/>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6026325" y="2222791"/>
            <a:ext cx="169749" cy="9543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6530825" y="2218513"/>
            <a:ext cx="169774" cy="99714"/>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6363775" y="2222791"/>
            <a:ext cx="169749" cy="9543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6858237" y="2218513"/>
            <a:ext cx="169774" cy="99714"/>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6700352" y="2222791"/>
            <a:ext cx="169749" cy="9543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7202865" y="2218513"/>
            <a:ext cx="169774" cy="99714"/>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7033115" y="2222791"/>
            <a:ext cx="169749" cy="9543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7540314" y="2218513"/>
            <a:ext cx="169774" cy="99714"/>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7370564" y="2222791"/>
            <a:ext cx="169749" cy="9543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7880819" y="2218513"/>
            <a:ext cx="169774" cy="99714"/>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7711069" y="2222791"/>
            <a:ext cx="169749" cy="9543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8220096" y="2218513"/>
            <a:ext cx="169774" cy="99714"/>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8050346" y="2222791"/>
            <a:ext cx="169749" cy="9543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8387795" y="2222791"/>
            <a:ext cx="169749" cy="9543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6029050" y="2144520"/>
            <a:ext cx="24" cy="19746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7373289" y="2144520"/>
            <a:ext cx="24" cy="19746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7713794" y="2144520"/>
            <a:ext cx="24" cy="19746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12812" y="2137600"/>
            <a:ext cx="24" cy="19746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950263" y="2137600"/>
            <a:ext cx="24" cy="19746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289539" y="2140945"/>
            <a:ext cx="24" cy="19746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1626989" y="2140945"/>
            <a:ext cx="24" cy="19746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1964439" y="2137600"/>
            <a:ext cx="24" cy="19746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299189" y="2137600"/>
            <a:ext cx="24" cy="19746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2638466" y="2137600"/>
            <a:ext cx="24" cy="19746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2978971" y="2137600"/>
            <a:ext cx="24" cy="19746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3318506" y="2138571"/>
            <a:ext cx="24" cy="19746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3655957" y="2138571"/>
            <a:ext cx="24" cy="19746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3995233" y="2138571"/>
            <a:ext cx="24" cy="19746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4333039" y="2138571"/>
            <a:ext cx="24" cy="19746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4670488" y="2138571"/>
            <a:ext cx="24" cy="19746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5017104" y="2138571"/>
            <a:ext cx="24" cy="19746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5350271" y="2138571"/>
            <a:ext cx="24" cy="19746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5690420" y="2138571"/>
            <a:ext cx="24" cy="19746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6366500" y="2141177"/>
            <a:ext cx="24" cy="19746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6703077" y="2141177"/>
            <a:ext cx="24" cy="19746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7035839" y="2141177"/>
            <a:ext cx="24" cy="19746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8053071" y="2141177"/>
            <a:ext cx="24" cy="19746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8390521" y="2141177"/>
            <a:ext cx="24" cy="19746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5690432" y="2319900"/>
            <a:ext cx="169774" cy="99714"/>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5854744" y="2319900"/>
            <a:ext cx="169774" cy="99714"/>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6029063" y="2322505"/>
            <a:ext cx="169774" cy="99714"/>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6196075" y="2322505"/>
            <a:ext cx="169774" cy="99714"/>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6366513" y="2322505"/>
            <a:ext cx="169774" cy="99714"/>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6530825" y="2322505"/>
            <a:ext cx="169774" cy="99714"/>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6703090" y="2322505"/>
            <a:ext cx="169774" cy="99714"/>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6858237" y="2322505"/>
            <a:ext cx="169774" cy="99714"/>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7035852" y="2322505"/>
            <a:ext cx="169774" cy="99714"/>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7202865" y="2322505"/>
            <a:ext cx="169774" cy="99714"/>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7373302" y="2322505"/>
            <a:ext cx="169774" cy="99714"/>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7540314" y="2322505"/>
            <a:ext cx="169774" cy="99714"/>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7713807" y="2322505"/>
            <a:ext cx="169774" cy="99714"/>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7880819" y="2322505"/>
            <a:ext cx="169774" cy="99714"/>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8053084" y="2322505"/>
            <a:ext cx="169774" cy="99714"/>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8220096" y="2322505"/>
            <a:ext cx="169774" cy="99714"/>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8390533" y="2322505"/>
            <a:ext cx="169774" cy="99714"/>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12825" y="2119500"/>
            <a:ext cx="169774" cy="99714"/>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779838" y="2115221"/>
            <a:ext cx="169774" cy="10827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950275" y="2122845"/>
            <a:ext cx="169774" cy="99714"/>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117287" y="2115221"/>
            <a:ext cx="169774" cy="10827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289552" y="2119500"/>
            <a:ext cx="169774" cy="99714"/>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456564" y="2115221"/>
            <a:ext cx="169774" cy="10827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1627002" y="2119500"/>
            <a:ext cx="169774" cy="99714"/>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1794014" y="2115221"/>
            <a:ext cx="169774" cy="10827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1961751" y="2119500"/>
            <a:ext cx="169774" cy="99714"/>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128764" y="2115221"/>
            <a:ext cx="169774" cy="10827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299202" y="2119500"/>
            <a:ext cx="169774" cy="99714"/>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2466213" y="2115221"/>
            <a:ext cx="169774" cy="10827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2638479" y="2119500"/>
            <a:ext cx="169774" cy="99714"/>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2805491" y="2115221"/>
            <a:ext cx="169774" cy="10827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2978984" y="2119500"/>
            <a:ext cx="169774" cy="99714"/>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3138854" y="2119140"/>
            <a:ext cx="169774" cy="10827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3318519" y="2120471"/>
            <a:ext cx="169774" cy="99714"/>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3485532" y="2116192"/>
            <a:ext cx="169774" cy="10827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3655969" y="2120471"/>
            <a:ext cx="169774" cy="99714"/>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3822981" y="2116192"/>
            <a:ext cx="169774" cy="10827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995246" y="2120471"/>
            <a:ext cx="169774" cy="99714"/>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4159203" y="2116192"/>
            <a:ext cx="169774" cy="10827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4333052" y="2120471"/>
            <a:ext cx="169774" cy="99714"/>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4500063" y="2116192"/>
            <a:ext cx="169774" cy="10827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4670501" y="2123816"/>
            <a:ext cx="169774" cy="99714"/>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4837513" y="2116192"/>
            <a:ext cx="169774" cy="10827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5011007" y="2120471"/>
            <a:ext cx="169774" cy="99714"/>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5178018" y="2116192"/>
            <a:ext cx="169774" cy="10827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5350284" y="2120471"/>
            <a:ext cx="169774" cy="99714"/>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5519994" y="2116192"/>
            <a:ext cx="169774" cy="10827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5690432" y="2120471"/>
            <a:ext cx="169774" cy="99714"/>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5854744" y="2116192"/>
            <a:ext cx="169774" cy="10827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6029063" y="2123077"/>
            <a:ext cx="169774" cy="99714"/>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6196075" y="2118798"/>
            <a:ext cx="169774" cy="10827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6366513" y="2123077"/>
            <a:ext cx="169774" cy="99714"/>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6530825" y="2118798"/>
            <a:ext cx="169774" cy="10827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6703090" y="2123077"/>
            <a:ext cx="169774" cy="99714"/>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6858237" y="2118798"/>
            <a:ext cx="169774" cy="10827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7035852" y="2123077"/>
            <a:ext cx="169774" cy="99714"/>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7202865" y="2118798"/>
            <a:ext cx="169774" cy="10827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7373302" y="2123077"/>
            <a:ext cx="169774" cy="99714"/>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7540314" y="2118798"/>
            <a:ext cx="169774" cy="10827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7713807" y="2123077"/>
            <a:ext cx="169774" cy="99714"/>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7880819" y="2118798"/>
            <a:ext cx="169774" cy="10827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8053084" y="2123077"/>
            <a:ext cx="169774" cy="99714"/>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8220096" y="2118798"/>
            <a:ext cx="169774" cy="10827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8390533" y="2123077"/>
            <a:ext cx="169774" cy="99714"/>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12825" y="2318930"/>
            <a:ext cx="169774" cy="99714"/>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779838" y="2318930"/>
            <a:ext cx="169774" cy="99714"/>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50275" y="2318930"/>
            <a:ext cx="169774" cy="99714"/>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117287" y="2318930"/>
            <a:ext cx="169774" cy="99714"/>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289552" y="2318930"/>
            <a:ext cx="169774" cy="99714"/>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456564" y="2318930"/>
            <a:ext cx="169774" cy="99714"/>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1627002" y="2318930"/>
            <a:ext cx="169774" cy="99714"/>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1794014" y="2318930"/>
            <a:ext cx="169774" cy="99714"/>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1961751" y="2318930"/>
            <a:ext cx="169774" cy="99714"/>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128764" y="2318930"/>
            <a:ext cx="169774" cy="99714"/>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2299202" y="2318930"/>
            <a:ext cx="169774" cy="99714"/>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2466213" y="2318930"/>
            <a:ext cx="169774" cy="99714"/>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38479" y="2318930"/>
            <a:ext cx="169774" cy="99714"/>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2805491" y="2318930"/>
            <a:ext cx="169774" cy="99714"/>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2978984" y="2318930"/>
            <a:ext cx="169774" cy="99714"/>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3318519" y="2319900"/>
            <a:ext cx="169774" cy="99714"/>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3485532" y="2319900"/>
            <a:ext cx="169774" cy="99714"/>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3655969" y="2319900"/>
            <a:ext cx="169774" cy="99714"/>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3822981" y="2319900"/>
            <a:ext cx="169774" cy="99714"/>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3995246" y="2319900"/>
            <a:ext cx="169774" cy="99714"/>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4159203" y="2319900"/>
            <a:ext cx="169774" cy="99714"/>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52" y="2319900"/>
            <a:ext cx="169774" cy="99714"/>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500063" y="2319900"/>
            <a:ext cx="169774" cy="99714"/>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4670501" y="2319900"/>
            <a:ext cx="169774" cy="99714"/>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4837513" y="2319900"/>
            <a:ext cx="169774" cy="99714"/>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5011007" y="2319900"/>
            <a:ext cx="169774" cy="99714"/>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5178018" y="2319900"/>
            <a:ext cx="169774" cy="99714"/>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5350284" y="2319900"/>
            <a:ext cx="169774" cy="99714"/>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5519994" y="2319900"/>
            <a:ext cx="169774" cy="99714"/>
          </a:xfrm>
          <a:prstGeom prst="line">
            <a:avLst/>
          </a:prstGeom>
          <a:noFill/>
          <a:ln w="6350" cap="flat" cmpd="sng" algn="ctr">
            <a:solidFill>
              <a:srgbClr val="5B9BD5"/>
            </a:solidFill>
            <a:prstDash val="solid"/>
            <a:miter lim="800000"/>
          </a:ln>
          <a:effectLst/>
        </p:spPr>
      </p:cxnSp>
      <p:sp>
        <p:nvSpPr>
          <p:cNvPr id="372" name="Hexagon 371"/>
          <p:cNvSpPr/>
          <p:nvPr/>
        </p:nvSpPr>
        <p:spPr>
          <a:xfrm>
            <a:off x="511772"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78" name="Straight Connector 377"/>
          <p:cNvCxnSpPr/>
          <p:nvPr/>
        </p:nvCxnSpPr>
        <p:spPr>
          <a:xfrm>
            <a:off x="779837" y="2223494"/>
            <a:ext cx="24" cy="197462"/>
          </a:xfrm>
          <a:prstGeom prst="line">
            <a:avLst/>
          </a:prstGeom>
          <a:noFill/>
          <a:ln w="6350" cap="flat" cmpd="sng" algn="ctr">
            <a:solidFill>
              <a:srgbClr val="5B9BD5"/>
            </a:solidFill>
            <a:prstDash val="solid"/>
            <a:miter lim="800000"/>
          </a:ln>
          <a:effectLst/>
        </p:spPr>
      </p:cxnSp>
      <p:sp>
        <p:nvSpPr>
          <p:cNvPr id="384" name="Hexagon 383"/>
          <p:cNvSpPr/>
          <p:nvPr/>
        </p:nvSpPr>
        <p:spPr>
          <a:xfrm>
            <a:off x="849223"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90" name="Straight Connector 389"/>
          <p:cNvCxnSpPr/>
          <p:nvPr/>
        </p:nvCxnSpPr>
        <p:spPr>
          <a:xfrm>
            <a:off x="1117287" y="2223494"/>
            <a:ext cx="24" cy="197462"/>
          </a:xfrm>
          <a:prstGeom prst="line">
            <a:avLst/>
          </a:prstGeom>
          <a:noFill/>
          <a:ln w="6350" cap="flat" cmpd="sng" algn="ctr">
            <a:solidFill>
              <a:srgbClr val="5B9BD5"/>
            </a:solidFill>
            <a:prstDash val="solid"/>
            <a:miter lim="800000"/>
          </a:ln>
          <a:effectLst/>
        </p:spPr>
      </p:cxnSp>
      <p:sp>
        <p:nvSpPr>
          <p:cNvPr id="396" name="Hexagon 395"/>
          <p:cNvSpPr/>
          <p:nvPr/>
        </p:nvSpPr>
        <p:spPr>
          <a:xfrm>
            <a:off x="11884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02" name="Straight Connector 401"/>
          <p:cNvCxnSpPr/>
          <p:nvPr/>
        </p:nvCxnSpPr>
        <p:spPr>
          <a:xfrm>
            <a:off x="1456564" y="2223494"/>
            <a:ext cx="24" cy="197462"/>
          </a:xfrm>
          <a:prstGeom prst="line">
            <a:avLst/>
          </a:prstGeom>
          <a:noFill/>
          <a:ln w="6350" cap="flat" cmpd="sng" algn="ctr">
            <a:solidFill>
              <a:srgbClr val="5B9BD5"/>
            </a:solidFill>
            <a:prstDash val="solid"/>
            <a:miter lim="800000"/>
          </a:ln>
          <a:effectLst/>
        </p:spPr>
      </p:cxnSp>
      <p:sp>
        <p:nvSpPr>
          <p:cNvPr id="408" name="Hexagon 407"/>
          <p:cNvSpPr/>
          <p:nvPr/>
        </p:nvSpPr>
        <p:spPr>
          <a:xfrm>
            <a:off x="15259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14" name="Straight Connector 413"/>
          <p:cNvCxnSpPr/>
          <p:nvPr/>
        </p:nvCxnSpPr>
        <p:spPr>
          <a:xfrm>
            <a:off x="1794014" y="2220149"/>
            <a:ext cx="24" cy="197462"/>
          </a:xfrm>
          <a:prstGeom prst="line">
            <a:avLst/>
          </a:prstGeom>
          <a:noFill/>
          <a:ln w="6350" cap="flat" cmpd="sng" algn="ctr">
            <a:solidFill>
              <a:srgbClr val="5B9BD5"/>
            </a:solidFill>
            <a:prstDash val="solid"/>
            <a:miter lim="800000"/>
          </a:ln>
          <a:effectLst/>
        </p:spPr>
      </p:cxnSp>
      <p:sp>
        <p:nvSpPr>
          <p:cNvPr id="420" name="Hexagon 419"/>
          <p:cNvSpPr/>
          <p:nvPr/>
        </p:nvSpPr>
        <p:spPr>
          <a:xfrm>
            <a:off x="18633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26" name="Straight Connector 425"/>
          <p:cNvCxnSpPr/>
          <p:nvPr/>
        </p:nvCxnSpPr>
        <p:spPr>
          <a:xfrm>
            <a:off x="2128764" y="2223494"/>
            <a:ext cx="24" cy="197462"/>
          </a:xfrm>
          <a:prstGeom prst="line">
            <a:avLst/>
          </a:prstGeom>
          <a:noFill/>
          <a:ln w="6350" cap="flat" cmpd="sng" algn="ctr">
            <a:solidFill>
              <a:srgbClr val="5B9BD5"/>
            </a:solidFill>
            <a:prstDash val="solid"/>
            <a:miter lim="800000"/>
          </a:ln>
          <a:effectLst/>
        </p:spPr>
      </p:cxnSp>
      <p:sp>
        <p:nvSpPr>
          <p:cNvPr id="432" name="Hexagon 431"/>
          <p:cNvSpPr/>
          <p:nvPr/>
        </p:nvSpPr>
        <p:spPr>
          <a:xfrm>
            <a:off x="21981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38" name="Straight Connector 437"/>
          <p:cNvCxnSpPr/>
          <p:nvPr/>
        </p:nvCxnSpPr>
        <p:spPr>
          <a:xfrm>
            <a:off x="2466214" y="2223494"/>
            <a:ext cx="24" cy="197462"/>
          </a:xfrm>
          <a:prstGeom prst="line">
            <a:avLst/>
          </a:prstGeom>
          <a:noFill/>
          <a:ln w="6350" cap="flat" cmpd="sng" algn="ctr">
            <a:solidFill>
              <a:srgbClr val="5B9BD5"/>
            </a:solidFill>
            <a:prstDash val="solid"/>
            <a:miter lim="800000"/>
          </a:ln>
          <a:effectLst/>
        </p:spPr>
      </p:cxnSp>
      <p:sp>
        <p:nvSpPr>
          <p:cNvPr id="444" name="Hexagon 443"/>
          <p:cNvSpPr/>
          <p:nvPr/>
        </p:nvSpPr>
        <p:spPr>
          <a:xfrm>
            <a:off x="2537426"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50" name="Straight Connector 449"/>
          <p:cNvCxnSpPr/>
          <p:nvPr/>
        </p:nvCxnSpPr>
        <p:spPr>
          <a:xfrm>
            <a:off x="2805491" y="2223494"/>
            <a:ext cx="24" cy="197462"/>
          </a:xfrm>
          <a:prstGeom prst="line">
            <a:avLst/>
          </a:prstGeom>
          <a:noFill/>
          <a:ln w="6350" cap="flat" cmpd="sng" algn="ctr">
            <a:solidFill>
              <a:srgbClr val="5B9BD5"/>
            </a:solidFill>
            <a:prstDash val="solid"/>
            <a:miter lim="800000"/>
          </a:ln>
          <a:effectLst/>
        </p:spPr>
      </p:cxnSp>
      <p:sp>
        <p:nvSpPr>
          <p:cNvPr id="456" name="Hexagon 455"/>
          <p:cNvSpPr/>
          <p:nvPr/>
        </p:nvSpPr>
        <p:spPr>
          <a:xfrm>
            <a:off x="2877931"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61" name="Straight Connector 460"/>
          <p:cNvCxnSpPr/>
          <p:nvPr/>
        </p:nvCxnSpPr>
        <p:spPr>
          <a:xfrm flipH="1">
            <a:off x="3138854" y="2322848"/>
            <a:ext cx="169774" cy="99714"/>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3147102" y="2227413"/>
            <a:ext cx="24" cy="197462"/>
          </a:xfrm>
          <a:prstGeom prst="line">
            <a:avLst/>
          </a:prstGeom>
          <a:noFill/>
          <a:ln w="6350" cap="flat" cmpd="sng" algn="ctr">
            <a:solidFill>
              <a:srgbClr val="5B9BD5"/>
            </a:solidFill>
            <a:prstDash val="solid"/>
            <a:miter lim="800000"/>
          </a:ln>
          <a:effectLst/>
        </p:spPr>
      </p:cxnSp>
      <p:sp>
        <p:nvSpPr>
          <p:cNvPr id="468" name="Hexagon 467"/>
          <p:cNvSpPr/>
          <p:nvPr/>
        </p:nvSpPr>
        <p:spPr>
          <a:xfrm>
            <a:off x="3217466"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74" name="Straight Connector 473"/>
          <p:cNvCxnSpPr/>
          <p:nvPr/>
        </p:nvCxnSpPr>
        <p:spPr>
          <a:xfrm>
            <a:off x="3485532" y="2224465"/>
            <a:ext cx="24" cy="197462"/>
          </a:xfrm>
          <a:prstGeom prst="line">
            <a:avLst/>
          </a:prstGeom>
          <a:noFill/>
          <a:ln w="6350" cap="flat" cmpd="sng" algn="ctr">
            <a:solidFill>
              <a:srgbClr val="5B9BD5"/>
            </a:solidFill>
            <a:prstDash val="solid"/>
            <a:miter lim="800000"/>
          </a:ln>
          <a:effectLst/>
        </p:spPr>
      </p:cxnSp>
      <p:sp>
        <p:nvSpPr>
          <p:cNvPr id="480" name="Hexagon 479"/>
          <p:cNvSpPr/>
          <p:nvPr/>
        </p:nvSpPr>
        <p:spPr>
          <a:xfrm>
            <a:off x="3554917"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86" name="Straight Connector 485"/>
          <p:cNvCxnSpPr/>
          <p:nvPr/>
        </p:nvCxnSpPr>
        <p:spPr>
          <a:xfrm>
            <a:off x="3822982" y="2224465"/>
            <a:ext cx="24" cy="197462"/>
          </a:xfrm>
          <a:prstGeom prst="line">
            <a:avLst/>
          </a:prstGeom>
          <a:noFill/>
          <a:ln w="6350" cap="flat" cmpd="sng" algn="ctr">
            <a:solidFill>
              <a:srgbClr val="5B9BD5"/>
            </a:solidFill>
            <a:prstDash val="solid"/>
            <a:miter lim="800000"/>
          </a:ln>
          <a:effectLst/>
        </p:spPr>
      </p:cxnSp>
      <p:sp>
        <p:nvSpPr>
          <p:cNvPr id="492" name="Hexagon 491"/>
          <p:cNvSpPr/>
          <p:nvPr/>
        </p:nvSpPr>
        <p:spPr>
          <a:xfrm>
            <a:off x="3894193"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98" name="Straight Connector 497"/>
          <p:cNvCxnSpPr/>
          <p:nvPr/>
        </p:nvCxnSpPr>
        <p:spPr>
          <a:xfrm>
            <a:off x="4162259" y="2224465"/>
            <a:ext cx="24" cy="197462"/>
          </a:xfrm>
          <a:prstGeom prst="line">
            <a:avLst/>
          </a:prstGeom>
          <a:noFill/>
          <a:ln w="6350" cap="flat" cmpd="sng" algn="ctr">
            <a:solidFill>
              <a:srgbClr val="5B9BD5"/>
            </a:solidFill>
            <a:prstDash val="solid"/>
            <a:miter lim="800000"/>
          </a:ln>
          <a:effectLst/>
        </p:spPr>
      </p:cxnSp>
      <p:sp>
        <p:nvSpPr>
          <p:cNvPr id="504" name="Hexagon 503"/>
          <p:cNvSpPr/>
          <p:nvPr/>
        </p:nvSpPr>
        <p:spPr>
          <a:xfrm>
            <a:off x="4231999"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10" name="Straight Connector 509"/>
          <p:cNvCxnSpPr/>
          <p:nvPr/>
        </p:nvCxnSpPr>
        <p:spPr>
          <a:xfrm>
            <a:off x="4500064" y="2224465"/>
            <a:ext cx="24" cy="197462"/>
          </a:xfrm>
          <a:prstGeom prst="line">
            <a:avLst/>
          </a:prstGeom>
          <a:noFill/>
          <a:ln w="6350" cap="flat" cmpd="sng" algn="ctr">
            <a:solidFill>
              <a:srgbClr val="5B9BD5"/>
            </a:solidFill>
            <a:prstDash val="solid"/>
            <a:miter lim="800000"/>
          </a:ln>
          <a:effectLst/>
        </p:spPr>
      </p:cxnSp>
      <p:sp>
        <p:nvSpPr>
          <p:cNvPr id="516" name="Hexagon 515"/>
          <p:cNvSpPr/>
          <p:nvPr/>
        </p:nvSpPr>
        <p:spPr>
          <a:xfrm>
            <a:off x="4569448"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22" name="Straight Connector 521"/>
          <p:cNvCxnSpPr/>
          <p:nvPr/>
        </p:nvCxnSpPr>
        <p:spPr>
          <a:xfrm>
            <a:off x="4837514" y="2224465"/>
            <a:ext cx="24" cy="197462"/>
          </a:xfrm>
          <a:prstGeom prst="line">
            <a:avLst/>
          </a:prstGeom>
          <a:noFill/>
          <a:ln w="6350" cap="flat" cmpd="sng" algn="ctr">
            <a:solidFill>
              <a:srgbClr val="5B9BD5"/>
            </a:solidFill>
            <a:prstDash val="solid"/>
            <a:miter lim="800000"/>
          </a:ln>
          <a:effectLst/>
        </p:spPr>
      </p:cxnSp>
      <p:sp>
        <p:nvSpPr>
          <p:cNvPr id="528" name="Hexagon 527"/>
          <p:cNvSpPr/>
          <p:nvPr/>
        </p:nvSpPr>
        <p:spPr>
          <a:xfrm>
            <a:off x="4909954"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34" name="Straight Connector 533"/>
          <p:cNvCxnSpPr/>
          <p:nvPr/>
        </p:nvCxnSpPr>
        <p:spPr>
          <a:xfrm>
            <a:off x="5178019" y="2224465"/>
            <a:ext cx="24" cy="197462"/>
          </a:xfrm>
          <a:prstGeom prst="line">
            <a:avLst/>
          </a:prstGeom>
          <a:noFill/>
          <a:ln w="6350" cap="flat" cmpd="sng" algn="ctr">
            <a:solidFill>
              <a:srgbClr val="5B9BD5"/>
            </a:solidFill>
            <a:prstDash val="solid"/>
            <a:miter lim="800000"/>
          </a:ln>
          <a:effectLst/>
        </p:spPr>
      </p:cxnSp>
      <p:sp>
        <p:nvSpPr>
          <p:cNvPr id="540" name="Hexagon 539"/>
          <p:cNvSpPr/>
          <p:nvPr/>
        </p:nvSpPr>
        <p:spPr>
          <a:xfrm>
            <a:off x="5249231"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46" name="Straight Connector 545"/>
          <p:cNvCxnSpPr/>
          <p:nvPr/>
        </p:nvCxnSpPr>
        <p:spPr>
          <a:xfrm>
            <a:off x="5517296" y="2224465"/>
            <a:ext cx="24" cy="197462"/>
          </a:xfrm>
          <a:prstGeom prst="line">
            <a:avLst/>
          </a:prstGeom>
          <a:noFill/>
          <a:ln w="6350" cap="flat" cmpd="sng" algn="ctr">
            <a:solidFill>
              <a:srgbClr val="5B9BD5"/>
            </a:solidFill>
            <a:prstDash val="solid"/>
            <a:miter lim="800000"/>
          </a:ln>
          <a:effectLst/>
        </p:spPr>
      </p:cxnSp>
      <p:sp>
        <p:nvSpPr>
          <p:cNvPr id="552" name="Hexagon 551"/>
          <p:cNvSpPr/>
          <p:nvPr/>
        </p:nvSpPr>
        <p:spPr>
          <a:xfrm>
            <a:off x="5589380"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58" name="Straight Connector 557"/>
          <p:cNvCxnSpPr/>
          <p:nvPr/>
        </p:nvCxnSpPr>
        <p:spPr>
          <a:xfrm>
            <a:off x="5854745" y="2224465"/>
            <a:ext cx="24" cy="197462"/>
          </a:xfrm>
          <a:prstGeom prst="line">
            <a:avLst/>
          </a:prstGeom>
          <a:noFill/>
          <a:ln w="6350" cap="flat" cmpd="sng" algn="ctr">
            <a:solidFill>
              <a:srgbClr val="5B9BD5"/>
            </a:solidFill>
            <a:prstDash val="solid"/>
            <a:miter lim="800000"/>
          </a:ln>
          <a:effectLst/>
        </p:spPr>
      </p:cxnSp>
      <p:sp>
        <p:nvSpPr>
          <p:cNvPr id="564" name="Hexagon 563"/>
          <p:cNvSpPr/>
          <p:nvPr/>
        </p:nvSpPr>
        <p:spPr>
          <a:xfrm>
            <a:off x="592801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70" name="Straight Connector 569"/>
          <p:cNvCxnSpPr/>
          <p:nvPr/>
        </p:nvCxnSpPr>
        <p:spPr>
          <a:xfrm>
            <a:off x="6196075" y="2227070"/>
            <a:ext cx="24" cy="197462"/>
          </a:xfrm>
          <a:prstGeom prst="line">
            <a:avLst/>
          </a:prstGeom>
          <a:noFill/>
          <a:ln w="6350" cap="flat" cmpd="sng" algn="ctr">
            <a:solidFill>
              <a:srgbClr val="5B9BD5"/>
            </a:solidFill>
            <a:prstDash val="solid"/>
            <a:miter lim="800000"/>
          </a:ln>
          <a:effectLst/>
        </p:spPr>
      </p:cxnSp>
      <p:sp>
        <p:nvSpPr>
          <p:cNvPr id="576" name="Hexagon 575"/>
          <p:cNvSpPr/>
          <p:nvPr/>
        </p:nvSpPr>
        <p:spPr>
          <a:xfrm>
            <a:off x="626546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82" name="Straight Connector 581"/>
          <p:cNvCxnSpPr/>
          <p:nvPr/>
        </p:nvCxnSpPr>
        <p:spPr>
          <a:xfrm>
            <a:off x="6530825" y="2227070"/>
            <a:ext cx="24" cy="197462"/>
          </a:xfrm>
          <a:prstGeom prst="line">
            <a:avLst/>
          </a:prstGeom>
          <a:noFill/>
          <a:ln w="6350" cap="flat" cmpd="sng" algn="ctr">
            <a:solidFill>
              <a:srgbClr val="5B9BD5"/>
            </a:solidFill>
            <a:prstDash val="solid"/>
            <a:miter lim="800000"/>
          </a:ln>
          <a:effectLst/>
        </p:spPr>
      </p:cxnSp>
      <p:sp>
        <p:nvSpPr>
          <p:cNvPr id="588" name="Hexagon 587"/>
          <p:cNvSpPr/>
          <p:nvPr/>
        </p:nvSpPr>
        <p:spPr>
          <a:xfrm>
            <a:off x="6602037"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94" name="Straight Connector 593"/>
          <p:cNvCxnSpPr/>
          <p:nvPr/>
        </p:nvCxnSpPr>
        <p:spPr>
          <a:xfrm>
            <a:off x="6867404" y="2227070"/>
            <a:ext cx="24" cy="197462"/>
          </a:xfrm>
          <a:prstGeom prst="line">
            <a:avLst/>
          </a:prstGeom>
          <a:noFill/>
          <a:ln w="6350" cap="flat" cmpd="sng" algn="ctr">
            <a:solidFill>
              <a:srgbClr val="5B9BD5"/>
            </a:solidFill>
            <a:prstDash val="solid"/>
            <a:miter lim="800000"/>
          </a:ln>
          <a:effectLst/>
        </p:spPr>
      </p:cxnSp>
      <p:sp>
        <p:nvSpPr>
          <p:cNvPr id="600" name="Hexagon 599"/>
          <p:cNvSpPr/>
          <p:nvPr/>
        </p:nvSpPr>
        <p:spPr>
          <a:xfrm>
            <a:off x="693479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06" name="Straight Connector 605"/>
          <p:cNvCxnSpPr/>
          <p:nvPr/>
        </p:nvCxnSpPr>
        <p:spPr>
          <a:xfrm>
            <a:off x="7202865" y="2227070"/>
            <a:ext cx="24" cy="197462"/>
          </a:xfrm>
          <a:prstGeom prst="line">
            <a:avLst/>
          </a:prstGeom>
          <a:noFill/>
          <a:ln w="6350" cap="flat" cmpd="sng" algn="ctr">
            <a:solidFill>
              <a:srgbClr val="5B9BD5"/>
            </a:solidFill>
            <a:prstDash val="solid"/>
            <a:miter lim="800000"/>
          </a:ln>
          <a:effectLst/>
        </p:spPr>
      </p:cxnSp>
      <p:sp>
        <p:nvSpPr>
          <p:cNvPr id="612" name="Hexagon 611"/>
          <p:cNvSpPr/>
          <p:nvPr/>
        </p:nvSpPr>
        <p:spPr>
          <a:xfrm>
            <a:off x="727224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18" name="Straight Connector 617"/>
          <p:cNvCxnSpPr/>
          <p:nvPr/>
        </p:nvCxnSpPr>
        <p:spPr>
          <a:xfrm>
            <a:off x="7540314" y="2227070"/>
            <a:ext cx="24" cy="197462"/>
          </a:xfrm>
          <a:prstGeom prst="line">
            <a:avLst/>
          </a:prstGeom>
          <a:noFill/>
          <a:ln w="6350" cap="flat" cmpd="sng" algn="ctr">
            <a:solidFill>
              <a:srgbClr val="5B9BD5"/>
            </a:solidFill>
            <a:prstDash val="solid"/>
            <a:miter lim="800000"/>
          </a:ln>
          <a:effectLst/>
        </p:spPr>
      </p:cxnSp>
      <p:sp>
        <p:nvSpPr>
          <p:cNvPr id="624" name="Hexagon 623"/>
          <p:cNvSpPr/>
          <p:nvPr/>
        </p:nvSpPr>
        <p:spPr>
          <a:xfrm>
            <a:off x="7612754"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30" name="Straight Connector 629"/>
          <p:cNvCxnSpPr/>
          <p:nvPr/>
        </p:nvCxnSpPr>
        <p:spPr>
          <a:xfrm>
            <a:off x="7880819" y="2227070"/>
            <a:ext cx="24" cy="197462"/>
          </a:xfrm>
          <a:prstGeom prst="line">
            <a:avLst/>
          </a:prstGeom>
          <a:noFill/>
          <a:ln w="6350" cap="flat" cmpd="sng" algn="ctr">
            <a:solidFill>
              <a:srgbClr val="5B9BD5"/>
            </a:solidFill>
            <a:prstDash val="solid"/>
            <a:miter lim="800000"/>
          </a:ln>
          <a:effectLst/>
        </p:spPr>
      </p:cxnSp>
      <p:sp>
        <p:nvSpPr>
          <p:cNvPr id="636" name="Hexagon 635"/>
          <p:cNvSpPr/>
          <p:nvPr/>
        </p:nvSpPr>
        <p:spPr>
          <a:xfrm>
            <a:off x="795203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42" name="Straight Connector 641"/>
          <p:cNvCxnSpPr/>
          <p:nvPr/>
        </p:nvCxnSpPr>
        <p:spPr>
          <a:xfrm>
            <a:off x="8220097" y="2227070"/>
            <a:ext cx="24" cy="197462"/>
          </a:xfrm>
          <a:prstGeom prst="line">
            <a:avLst/>
          </a:prstGeom>
          <a:noFill/>
          <a:ln w="6350" cap="flat" cmpd="sng" algn="ctr">
            <a:solidFill>
              <a:srgbClr val="5B9BD5"/>
            </a:solidFill>
            <a:prstDash val="solid"/>
            <a:miter lim="800000"/>
          </a:ln>
          <a:effectLst/>
        </p:spPr>
      </p:cxnSp>
      <p:sp>
        <p:nvSpPr>
          <p:cNvPr id="648" name="Hexagon 647"/>
          <p:cNvSpPr/>
          <p:nvPr/>
        </p:nvSpPr>
        <p:spPr>
          <a:xfrm>
            <a:off x="828948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52" name="Straight Connector 651"/>
          <p:cNvCxnSpPr/>
          <p:nvPr/>
        </p:nvCxnSpPr>
        <p:spPr>
          <a:xfrm>
            <a:off x="8557547" y="2227070"/>
            <a:ext cx="24" cy="19746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a:bodyPr>
          <a:lstStyle/>
          <a:p>
            <a:r>
              <a:rPr lang="en-US"/>
              <a:t>Microsoft Azure Service Fabric</a:t>
            </a:r>
            <a:br>
              <a:rPr lang="en-US"/>
            </a:br>
            <a:r>
              <a:rPr lang="en-US" sz="2059" spc="-113"/>
              <a:t>A platform for reliable, </a:t>
            </a:r>
            <a:r>
              <a:rPr lang="en-US" sz="2059" spc="-113" err="1"/>
              <a:t>hyperscale</a:t>
            </a:r>
            <a:r>
              <a:rPr lang="en-US" sz="2059" spc="-113"/>
              <a:t>, microservice-based applications</a:t>
            </a:r>
          </a:p>
        </p:txBody>
      </p:sp>
      <p:sp>
        <p:nvSpPr>
          <p:cNvPr id="2" name="Text Placeholder 1">
            <a:extLst>
              <a:ext uri="{FF2B5EF4-FFF2-40B4-BE49-F238E27FC236}">
                <a16:creationId xmlns:a16="http://schemas.microsoft.com/office/drawing/2014/main" id="{DF82CCC1-EDE5-4BA5-A0B3-F4FDE5EC284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CF397BF9-2516-464E-B53C-7EC369E39D5F}"/>
              </a:ext>
            </a:extLst>
          </p:cNvPr>
          <p:cNvSpPr>
            <a:spLocks noGrp="1"/>
          </p:cNvSpPr>
          <p:nvPr>
            <p:ph type="body" sz="quarter" idx="10"/>
          </p:nvPr>
        </p:nvSpPr>
        <p:spPr/>
        <p:txBody>
          <a:bodyPr/>
          <a:lstStyle/>
          <a:p>
            <a:endParaRPr lang="en-US"/>
          </a:p>
        </p:txBody>
      </p:sp>
      <p:sp>
        <p:nvSpPr>
          <p:cNvPr id="370" name="Hexagon 369"/>
          <p:cNvSpPr/>
          <p:nvPr/>
        </p:nvSpPr>
        <p:spPr>
          <a:xfrm>
            <a:off x="511772"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1" name="Hexagon 370"/>
          <p:cNvSpPr/>
          <p:nvPr/>
        </p:nvSpPr>
        <p:spPr>
          <a:xfrm>
            <a:off x="681546"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3" name="Hexagon 372"/>
          <p:cNvSpPr/>
          <p:nvPr/>
        </p:nvSpPr>
        <p:spPr>
          <a:xfrm>
            <a:off x="681546"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2" name="Hexagon 381"/>
          <p:cNvSpPr/>
          <p:nvPr/>
        </p:nvSpPr>
        <p:spPr>
          <a:xfrm>
            <a:off x="849223"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3" name="Hexagon 382"/>
          <p:cNvSpPr/>
          <p:nvPr/>
        </p:nvSpPr>
        <p:spPr>
          <a:xfrm>
            <a:off x="1018997"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5" name="Hexagon 384"/>
          <p:cNvSpPr/>
          <p:nvPr/>
        </p:nvSpPr>
        <p:spPr>
          <a:xfrm>
            <a:off x="1018997"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4" name="Hexagon 393"/>
          <p:cNvSpPr/>
          <p:nvPr/>
        </p:nvSpPr>
        <p:spPr>
          <a:xfrm>
            <a:off x="11884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5" name="Hexagon 394"/>
          <p:cNvSpPr/>
          <p:nvPr/>
        </p:nvSpPr>
        <p:spPr>
          <a:xfrm>
            <a:off x="13582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7" name="Hexagon 396"/>
          <p:cNvSpPr/>
          <p:nvPr/>
        </p:nvSpPr>
        <p:spPr>
          <a:xfrm>
            <a:off x="13582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6" name="Hexagon 405"/>
          <p:cNvSpPr/>
          <p:nvPr/>
        </p:nvSpPr>
        <p:spPr>
          <a:xfrm>
            <a:off x="15259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7" name="Hexagon 406"/>
          <p:cNvSpPr/>
          <p:nvPr/>
        </p:nvSpPr>
        <p:spPr>
          <a:xfrm>
            <a:off x="16957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9" name="Hexagon 408"/>
          <p:cNvSpPr/>
          <p:nvPr/>
        </p:nvSpPr>
        <p:spPr>
          <a:xfrm>
            <a:off x="16957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8" name="Hexagon 417"/>
          <p:cNvSpPr/>
          <p:nvPr/>
        </p:nvSpPr>
        <p:spPr>
          <a:xfrm>
            <a:off x="18633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9" name="Hexagon 418"/>
          <p:cNvSpPr/>
          <p:nvPr/>
        </p:nvSpPr>
        <p:spPr>
          <a:xfrm>
            <a:off x="20304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21" name="Hexagon 420"/>
          <p:cNvSpPr/>
          <p:nvPr/>
        </p:nvSpPr>
        <p:spPr>
          <a:xfrm>
            <a:off x="20304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0" name="Hexagon 429"/>
          <p:cNvSpPr/>
          <p:nvPr/>
        </p:nvSpPr>
        <p:spPr>
          <a:xfrm>
            <a:off x="21981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1" name="Hexagon 430"/>
          <p:cNvSpPr/>
          <p:nvPr/>
        </p:nvSpPr>
        <p:spPr>
          <a:xfrm>
            <a:off x="23679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3" name="Hexagon 432"/>
          <p:cNvSpPr/>
          <p:nvPr/>
        </p:nvSpPr>
        <p:spPr>
          <a:xfrm>
            <a:off x="23679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2" name="Hexagon 441"/>
          <p:cNvSpPr/>
          <p:nvPr/>
        </p:nvSpPr>
        <p:spPr>
          <a:xfrm>
            <a:off x="2537426"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3" name="Hexagon 442"/>
          <p:cNvSpPr/>
          <p:nvPr/>
        </p:nvSpPr>
        <p:spPr>
          <a:xfrm>
            <a:off x="2707199"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5" name="Hexagon 444"/>
          <p:cNvSpPr/>
          <p:nvPr/>
        </p:nvSpPr>
        <p:spPr>
          <a:xfrm>
            <a:off x="2707199"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4" name="Hexagon 453"/>
          <p:cNvSpPr/>
          <p:nvPr/>
        </p:nvSpPr>
        <p:spPr>
          <a:xfrm>
            <a:off x="2877931"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5" name="Hexagon 454"/>
          <p:cNvSpPr/>
          <p:nvPr/>
        </p:nvSpPr>
        <p:spPr>
          <a:xfrm>
            <a:off x="3047705"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7" name="Hexagon 456"/>
          <p:cNvSpPr/>
          <p:nvPr/>
        </p:nvSpPr>
        <p:spPr>
          <a:xfrm>
            <a:off x="3047705"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6" name="Hexagon 465"/>
          <p:cNvSpPr/>
          <p:nvPr/>
        </p:nvSpPr>
        <p:spPr>
          <a:xfrm>
            <a:off x="3217466"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7" name="Hexagon 466"/>
          <p:cNvSpPr/>
          <p:nvPr/>
        </p:nvSpPr>
        <p:spPr>
          <a:xfrm>
            <a:off x="3387240"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9" name="Hexagon 468"/>
          <p:cNvSpPr/>
          <p:nvPr/>
        </p:nvSpPr>
        <p:spPr>
          <a:xfrm>
            <a:off x="3387240"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8" name="Hexagon 477"/>
          <p:cNvSpPr/>
          <p:nvPr/>
        </p:nvSpPr>
        <p:spPr>
          <a:xfrm>
            <a:off x="3554917"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9" name="Hexagon 478"/>
          <p:cNvSpPr/>
          <p:nvPr/>
        </p:nvSpPr>
        <p:spPr>
          <a:xfrm>
            <a:off x="3724691"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81" name="Hexagon 480"/>
          <p:cNvSpPr/>
          <p:nvPr/>
        </p:nvSpPr>
        <p:spPr>
          <a:xfrm>
            <a:off x="3724691"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0" name="Hexagon 489"/>
          <p:cNvSpPr/>
          <p:nvPr/>
        </p:nvSpPr>
        <p:spPr>
          <a:xfrm>
            <a:off x="3894193"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1" name="Hexagon 490"/>
          <p:cNvSpPr/>
          <p:nvPr/>
        </p:nvSpPr>
        <p:spPr>
          <a:xfrm>
            <a:off x="4063967"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3" name="Hexagon 492"/>
          <p:cNvSpPr/>
          <p:nvPr/>
        </p:nvSpPr>
        <p:spPr>
          <a:xfrm>
            <a:off x="4063967"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2" name="Hexagon 501"/>
          <p:cNvSpPr/>
          <p:nvPr/>
        </p:nvSpPr>
        <p:spPr>
          <a:xfrm>
            <a:off x="4231999" y="2029317"/>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3" name="Hexagon 502"/>
          <p:cNvSpPr/>
          <p:nvPr/>
        </p:nvSpPr>
        <p:spPr>
          <a:xfrm>
            <a:off x="440177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5" name="Hexagon 504"/>
          <p:cNvSpPr/>
          <p:nvPr/>
        </p:nvSpPr>
        <p:spPr>
          <a:xfrm>
            <a:off x="440177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4" name="Hexagon 513"/>
          <p:cNvSpPr/>
          <p:nvPr/>
        </p:nvSpPr>
        <p:spPr>
          <a:xfrm>
            <a:off x="4569448"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5" name="Hexagon 514"/>
          <p:cNvSpPr/>
          <p:nvPr/>
        </p:nvSpPr>
        <p:spPr>
          <a:xfrm>
            <a:off x="4739222"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7" name="Hexagon 516"/>
          <p:cNvSpPr/>
          <p:nvPr/>
        </p:nvSpPr>
        <p:spPr>
          <a:xfrm>
            <a:off x="4739222"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6" name="Hexagon 525"/>
          <p:cNvSpPr/>
          <p:nvPr/>
        </p:nvSpPr>
        <p:spPr>
          <a:xfrm>
            <a:off x="4909954"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7" name="Hexagon 526"/>
          <p:cNvSpPr/>
          <p:nvPr/>
        </p:nvSpPr>
        <p:spPr>
          <a:xfrm>
            <a:off x="5079728"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9" name="Hexagon 528"/>
          <p:cNvSpPr/>
          <p:nvPr/>
        </p:nvSpPr>
        <p:spPr>
          <a:xfrm>
            <a:off x="5079728"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8" name="Hexagon 537"/>
          <p:cNvSpPr/>
          <p:nvPr/>
        </p:nvSpPr>
        <p:spPr>
          <a:xfrm>
            <a:off x="5249231"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9" name="Hexagon 538"/>
          <p:cNvSpPr/>
          <p:nvPr/>
        </p:nvSpPr>
        <p:spPr>
          <a:xfrm>
            <a:off x="5419005"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41" name="Hexagon 540"/>
          <p:cNvSpPr/>
          <p:nvPr/>
        </p:nvSpPr>
        <p:spPr>
          <a:xfrm>
            <a:off x="5419005"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0" name="Hexagon 549"/>
          <p:cNvSpPr/>
          <p:nvPr/>
        </p:nvSpPr>
        <p:spPr>
          <a:xfrm>
            <a:off x="5589380"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1" name="Hexagon 550"/>
          <p:cNvSpPr/>
          <p:nvPr/>
        </p:nvSpPr>
        <p:spPr>
          <a:xfrm>
            <a:off x="575915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3" name="Hexagon 552"/>
          <p:cNvSpPr/>
          <p:nvPr/>
        </p:nvSpPr>
        <p:spPr>
          <a:xfrm>
            <a:off x="575915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2" name="Hexagon 561"/>
          <p:cNvSpPr/>
          <p:nvPr/>
        </p:nvSpPr>
        <p:spPr>
          <a:xfrm>
            <a:off x="592801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3" name="Hexagon 562"/>
          <p:cNvSpPr/>
          <p:nvPr/>
        </p:nvSpPr>
        <p:spPr>
          <a:xfrm>
            <a:off x="609778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5" name="Hexagon 564"/>
          <p:cNvSpPr/>
          <p:nvPr/>
        </p:nvSpPr>
        <p:spPr>
          <a:xfrm>
            <a:off x="609778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4" name="Hexagon 573"/>
          <p:cNvSpPr/>
          <p:nvPr/>
        </p:nvSpPr>
        <p:spPr>
          <a:xfrm>
            <a:off x="626546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5" name="Hexagon 574"/>
          <p:cNvSpPr/>
          <p:nvPr/>
        </p:nvSpPr>
        <p:spPr>
          <a:xfrm>
            <a:off x="643253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7" name="Hexagon 576"/>
          <p:cNvSpPr/>
          <p:nvPr/>
        </p:nvSpPr>
        <p:spPr>
          <a:xfrm>
            <a:off x="643253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6" name="Hexagon 585"/>
          <p:cNvSpPr/>
          <p:nvPr/>
        </p:nvSpPr>
        <p:spPr>
          <a:xfrm>
            <a:off x="6602037"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7" name="Hexagon 586"/>
          <p:cNvSpPr/>
          <p:nvPr/>
        </p:nvSpPr>
        <p:spPr>
          <a:xfrm>
            <a:off x="6769112"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9" name="Hexagon 588"/>
          <p:cNvSpPr/>
          <p:nvPr/>
        </p:nvSpPr>
        <p:spPr>
          <a:xfrm>
            <a:off x="6769112"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8" name="Hexagon 597"/>
          <p:cNvSpPr/>
          <p:nvPr/>
        </p:nvSpPr>
        <p:spPr>
          <a:xfrm>
            <a:off x="693479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9" name="Hexagon 598"/>
          <p:cNvSpPr/>
          <p:nvPr/>
        </p:nvSpPr>
        <p:spPr>
          <a:xfrm>
            <a:off x="7104573"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01" name="Hexagon 600"/>
          <p:cNvSpPr/>
          <p:nvPr/>
        </p:nvSpPr>
        <p:spPr>
          <a:xfrm>
            <a:off x="7104573"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0" name="Hexagon 609"/>
          <p:cNvSpPr/>
          <p:nvPr/>
        </p:nvSpPr>
        <p:spPr>
          <a:xfrm>
            <a:off x="727224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1" name="Hexagon 610"/>
          <p:cNvSpPr/>
          <p:nvPr/>
        </p:nvSpPr>
        <p:spPr>
          <a:xfrm>
            <a:off x="744202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3" name="Hexagon 612"/>
          <p:cNvSpPr/>
          <p:nvPr/>
        </p:nvSpPr>
        <p:spPr>
          <a:xfrm>
            <a:off x="744202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2" name="Hexagon 621"/>
          <p:cNvSpPr/>
          <p:nvPr/>
        </p:nvSpPr>
        <p:spPr>
          <a:xfrm>
            <a:off x="7612754"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3" name="Hexagon 622"/>
          <p:cNvSpPr/>
          <p:nvPr/>
        </p:nvSpPr>
        <p:spPr>
          <a:xfrm>
            <a:off x="7782528"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5" name="Hexagon 624"/>
          <p:cNvSpPr/>
          <p:nvPr/>
        </p:nvSpPr>
        <p:spPr>
          <a:xfrm>
            <a:off x="7782528"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4" name="Hexagon 633"/>
          <p:cNvSpPr/>
          <p:nvPr/>
        </p:nvSpPr>
        <p:spPr>
          <a:xfrm>
            <a:off x="795203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5" name="Hexagon 634"/>
          <p:cNvSpPr/>
          <p:nvPr/>
        </p:nvSpPr>
        <p:spPr>
          <a:xfrm>
            <a:off x="812180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7" name="Hexagon 636"/>
          <p:cNvSpPr/>
          <p:nvPr/>
        </p:nvSpPr>
        <p:spPr>
          <a:xfrm>
            <a:off x="812180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6" name="Hexagon 645"/>
          <p:cNvSpPr/>
          <p:nvPr/>
        </p:nvSpPr>
        <p:spPr>
          <a:xfrm>
            <a:off x="828948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7" name="Hexagon 646"/>
          <p:cNvSpPr/>
          <p:nvPr/>
        </p:nvSpPr>
        <p:spPr>
          <a:xfrm>
            <a:off x="845925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9" name="Hexagon 648"/>
          <p:cNvSpPr/>
          <p:nvPr/>
        </p:nvSpPr>
        <p:spPr>
          <a:xfrm>
            <a:off x="845925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5" name="Hexagon 654"/>
          <p:cNvSpPr/>
          <p:nvPr/>
        </p:nvSpPr>
        <p:spPr>
          <a:xfrm>
            <a:off x="51129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6" name="Hexagon 655"/>
          <p:cNvSpPr/>
          <p:nvPr/>
        </p:nvSpPr>
        <p:spPr>
          <a:xfrm>
            <a:off x="84874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7" name="Hexagon 656"/>
          <p:cNvSpPr/>
          <p:nvPr/>
        </p:nvSpPr>
        <p:spPr>
          <a:xfrm>
            <a:off x="118801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8" name="Hexagon 657"/>
          <p:cNvSpPr/>
          <p:nvPr/>
        </p:nvSpPr>
        <p:spPr>
          <a:xfrm>
            <a:off x="152546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9" name="Hexagon 658"/>
          <p:cNvSpPr/>
          <p:nvPr/>
        </p:nvSpPr>
        <p:spPr>
          <a:xfrm>
            <a:off x="1865615"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0" name="Hexagon 659"/>
          <p:cNvSpPr/>
          <p:nvPr/>
        </p:nvSpPr>
        <p:spPr>
          <a:xfrm>
            <a:off x="2200366"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1" name="Hexagon 660"/>
          <p:cNvSpPr/>
          <p:nvPr/>
        </p:nvSpPr>
        <p:spPr>
          <a:xfrm>
            <a:off x="2536944"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2" name="Hexagon 661"/>
          <p:cNvSpPr/>
          <p:nvPr/>
        </p:nvSpPr>
        <p:spPr>
          <a:xfrm>
            <a:off x="288100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3" name="Hexagon 662"/>
          <p:cNvSpPr/>
          <p:nvPr/>
        </p:nvSpPr>
        <p:spPr>
          <a:xfrm>
            <a:off x="322053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4" name="Hexagon 663"/>
          <p:cNvSpPr/>
          <p:nvPr/>
        </p:nvSpPr>
        <p:spPr>
          <a:xfrm>
            <a:off x="355798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5" name="Hexagon 664"/>
          <p:cNvSpPr/>
          <p:nvPr/>
        </p:nvSpPr>
        <p:spPr>
          <a:xfrm>
            <a:off x="38972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6" name="Hexagon 665"/>
          <p:cNvSpPr/>
          <p:nvPr/>
        </p:nvSpPr>
        <p:spPr>
          <a:xfrm>
            <a:off x="423471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7" name="Hexagon 666"/>
          <p:cNvSpPr/>
          <p:nvPr/>
        </p:nvSpPr>
        <p:spPr>
          <a:xfrm>
            <a:off x="45721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8" name="Hexagon 667"/>
          <p:cNvSpPr/>
          <p:nvPr/>
        </p:nvSpPr>
        <p:spPr>
          <a:xfrm>
            <a:off x="4911740"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9" name="Hexagon 668"/>
          <p:cNvSpPr/>
          <p:nvPr/>
        </p:nvSpPr>
        <p:spPr>
          <a:xfrm>
            <a:off x="525101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0" name="Hexagon 669"/>
          <p:cNvSpPr/>
          <p:nvPr/>
        </p:nvSpPr>
        <p:spPr>
          <a:xfrm>
            <a:off x="558846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1" name="Hexagon 670"/>
          <p:cNvSpPr/>
          <p:nvPr/>
        </p:nvSpPr>
        <p:spPr>
          <a:xfrm>
            <a:off x="592979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2" name="Hexagon 671"/>
          <p:cNvSpPr/>
          <p:nvPr/>
        </p:nvSpPr>
        <p:spPr>
          <a:xfrm>
            <a:off x="6267593"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3" name="Hexagon 672"/>
          <p:cNvSpPr/>
          <p:nvPr/>
        </p:nvSpPr>
        <p:spPr>
          <a:xfrm>
            <a:off x="660089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4" name="Hexagon 673"/>
          <p:cNvSpPr/>
          <p:nvPr/>
        </p:nvSpPr>
        <p:spPr>
          <a:xfrm>
            <a:off x="693834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5" name="Hexagon 674"/>
          <p:cNvSpPr/>
          <p:nvPr/>
        </p:nvSpPr>
        <p:spPr>
          <a:xfrm>
            <a:off x="7276782"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6" name="Hexagon 675"/>
          <p:cNvSpPr/>
          <p:nvPr/>
        </p:nvSpPr>
        <p:spPr>
          <a:xfrm>
            <a:off x="7616360"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7" name="Hexagon 676"/>
          <p:cNvSpPr/>
          <p:nvPr/>
        </p:nvSpPr>
        <p:spPr>
          <a:xfrm>
            <a:off x="795293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8" name="Hexagon 677"/>
          <p:cNvSpPr/>
          <p:nvPr/>
        </p:nvSpPr>
        <p:spPr>
          <a:xfrm>
            <a:off x="8292515"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9" name="Rectangle 678"/>
          <p:cNvSpPr/>
          <p:nvPr/>
        </p:nvSpPr>
        <p:spPr>
          <a:xfrm>
            <a:off x="499110"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693" name="TextBox 692"/>
          <p:cNvSpPr txBox="1"/>
          <p:nvPr/>
        </p:nvSpPr>
        <p:spPr>
          <a:xfrm>
            <a:off x="3807940" y="2063405"/>
            <a:ext cx="2046830" cy="409215"/>
          </a:xfrm>
          <a:prstGeom prst="rect">
            <a:avLst/>
          </a:prstGeom>
          <a:noFill/>
        </p:spPr>
        <p:txBody>
          <a:bodyPr wrap="square" rtlCol="0">
            <a:spAutoFit/>
          </a:bodyPr>
          <a:lstStyle/>
          <a:p>
            <a:pPr defTabSz="672161" fontAlgn="auto">
              <a:spcBef>
                <a:spcPts val="0"/>
              </a:spcBef>
              <a:spcAft>
                <a:spcPts val="0"/>
              </a:spcAft>
              <a:defRPr/>
            </a:pPr>
            <a:r>
              <a:rPr lang="en-US" sz="2059" b="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b="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499109" y="2665091"/>
            <a:ext cx="8162249" cy="3098519"/>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352" name="Rectangle 351"/>
          <p:cNvSpPr/>
          <p:nvPr/>
        </p:nvSpPr>
        <p:spPr bwMode="auto">
          <a:xfrm>
            <a:off x="2145813"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Communication</a:t>
            </a:r>
          </a:p>
        </p:txBody>
      </p:sp>
      <p:sp>
        <p:nvSpPr>
          <p:cNvPr id="353" name="Rectangle 352"/>
          <p:cNvSpPr/>
          <p:nvPr/>
        </p:nvSpPr>
        <p:spPr bwMode="auto">
          <a:xfrm>
            <a:off x="556595" y="3286134"/>
            <a:ext cx="1517949"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Management</a:t>
            </a:r>
          </a:p>
        </p:txBody>
      </p:sp>
      <p:sp>
        <p:nvSpPr>
          <p:cNvPr id="354" name="Rectangle 353"/>
          <p:cNvSpPr/>
          <p:nvPr/>
        </p:nvSpPr>
        <p:spPr bwMode="auto">
          <a:xfrm>
            <a:off x="3792517"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Reliability</a:t>
            </a:r>
          </a:p>
        </p:txBody>
      </p:sp>
      <p:sp>
        <p:nvSpPr>
          <p:cNvPr id="355" name="Rectangle 354"/>
          <p:cNvSpPr/>
          <p:nvPr/>
        </p:nvSpPr>
        <p:spPr bwMode="auto">
          <a:xfrm>
            <a:off x="5439220" y="3291381"/>
            <a:ext cx="1575435" cy="9078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Hosting</a:t>
            </a: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Subsystem</a:t>
            </a:r>
          </a:p>
        </p:txBody>
      </p:sp>
      <p:sp>
        <p:nvSpPr>
          <p:cNvPr id="359" name="Rectangle 358"/>
          <p:cNvSpPr/>
          <p:nvPr/>
        </p:nvSpPr>
        <p:spPr bwMode="auto">
          <a:xfrm>
            <a:off x="7085924" y="3286134"/>
            <a:ext cx="1525537"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Testability</a:t>
            </a:r>
          </a:p>
        </p:txBody>
      </p:sp>
      <p:sp>
        <p:nvSpPr>
          <p:cNvPr id="681" name="Rectangle 680"/>
          <p:cNvSpPr/>
          <p:nvPr/>
        </p:nvSpPr>
        <p:spPr bwMode="auto">
          <a:xfrm>
            <a:off x="2145812" y="4255288"/>
            <a:ext cx="4868844"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Federation </a:t>
            </a:r>
          </a:p>
        </p:txBody>
      </p:sp>
      <p:sp>
        <p:nvSpPr>
          <p:cNvPr id="683" name="Rectangle 682"/>
          <p:cNvSpPr/>
          <p:nvPr/>
        </p:nvSpPr>
        <p:spPr bwMode="auto">
          <a:xfrm>
            <a:off x="2145812" y="4976231"/>
            <a:ext cx="4861487" cy="6920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2862962" y="3375165"/>
            <a:ext cx="217073" cy="217324"/>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6097784" y="3365536"/>
            <a:ext cx="207488" cy="20772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0" name="Group 709"/>
          <p:cNvGrpSpPr/>
          <p:nvPr/>
        </p:nvGrpSpPr>
        <p:grpSpPr>
          <a:xfrm>
            <a:off x="4469859" y="4302967"/>
            <a:ext cx="218891" cy="219890"/>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218787" y="3380009"/>
            <a:ext cx="237027" cy="192189"/>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2" name="Freeform 139"/>
          <p:cNvSpPr>
            <a:spLocks noChangeAspect="1" noEditPoints="1"/>
          </p:cNvSpPr>
          <p:nvPr/>
        </p:nvSpPr>
        <p:spPr bwMode="black">
          <a:xfrm>
            <a:off x="4492553" y="5034082"/>
            <a:ext cx="175211" cy="21100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3" name="Rectangle 722"/>
          <p:cNvSpPr/>
          <p:nvPr/>
        </p:nvSpPr>
        <p:spPr bwMode="auto">
          <a:xfrm>
            <a:off x="551949" y="2562554"/>
            <a:ext cx="8059513"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4448873" y="2644740"/>
            <a:ext cx="276337" cy="23618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5" name="Freeform 115"/>
          <p:cNvSpPr>
            <a:spLocks noChangeAspect="1" noEditPoints="1"/>
          </p:cNvSpPr>
          <p:nvPr/>
        </p:nvSpPr>
        <p:spPr bwMode="black">
          <a:xfrm>
            <a:off x="7778308" y="3365000"/>
            <a:ext cx="205022" cy="20136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73" tIns="34286" rIns="68573" bIns="34286" numCol="1" anchor="t" anchorCtr="0" compatLnSpc="1">
            <a:prstTxWarp prst="textNoShape">
              <a:avLst/>
            </a:prstTxWarp>
          </a:bodyPr>
          <a:lstStyle/>
          <a:p>
            <a:pPr defTabSz="685775" fontAlgn="auto">
              <a:spcBef>
                <a:spcPts val="0"/>
              </a:spcBef>
              <a:spcAft>
                <a:spcPts val="0"/>
              </a:spcAft>
              <a:defRPr/>
            </a:pPr>
            <a:endParaRPr lang="en-US" sz="1324" b="0">
              <a:solidFill>
                <a:srgbClr val="000000"/>
              </a:solidFill>
              <a:latin typeface="Segoe UI"/>
              <a:cs typeface="+mn-cs"/>
            </a:endParaRPr>
          </a:p>
        </p:txBody>
      </p:sp>
      <p:sp>
        <p:nvSpPr>
          <p:cNvPr id="801" name="Right Arrow 800"/>
          <p:cNvSpPr/>
          <p:nvPr/>
        </p:nvSpPr>
        <p:spPr>
          <a:xfrm rot="5400000">
            <a:off x="1438019" y="3235510"/>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2" name="Right Arrow 801"/>
          <p:cNvSpPr/>
          <p:nvPr/>
        </p:nvSpPr>
        <p:spPr>
          <a:xfrm rot="5400000">
            <a:off x="4509768" y="3219982"/>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3" name="Right Arrow 802"/>
          <p:cNvSpPr/>
          <p:nvPr/>
        </p:nvSpPr>
        <p:spPr>
          <a:xfrm rot="5400000">
            <a:off x="7533475" y="3226501"/>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grpSp>
        <p:nvGrpSpPr>
          <p:cNvPr id="804" name="Group 803"/>
          <p:cNvGrpSpPr/>
          <p:nvPr/>
        </p:nvGrpSpPr>
        <p:grpSpPr>
          <a:xfrm>
            <a:off x="693030" y="3683457"/>
            <a:ext cx="1876098" cy="1512324"/>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Azure</a:t>
              </a:r>
              <a:r>
                <a:rPr lang="en-US" sz="1765" b="0" kern="0">
                  <a:solidFill>
                    <a:srgbClr val="FFFFFF"/>
                  </a:solidFill>
                  <a:latin typeface="Segoe UI Light"/>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6787910" y="3683458"/>
            <a:ext cx="1876098" cy="1538147"/>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517812"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815" name="TextBox 814"/>
          <p:cNvSpPr txBox="1"/>
          <p:nvPr/>
        </p:nvSpPr>
        <p:spPr>
          <a:xfrm>
            <a:off x="3869422" y="2533445"/>
            <a:ext cx="1703555" cy="409215"/>
          </a:xfrm>
          <a:prstGeom prst="rect">
            <a:avLst/>
          </a:prstGeom>
          <a:noFill/>
        </p:spPr>
        <p:txBody>
          <a:bodyPr wrap="square" rtlCol="0">
            <a:spAutoFit/>
          </a:bodyPr>
          <a:lstStyle/>
          <a:p>
            <a:pPr defTabSz="672161" fontAlgn="auto">
              <a:spcBef>
                <a:spcPts val="0"/>
              </a:spcBef>
              <a:spcAft>
                <a:spcPts val="0"/>
              </a:spcAft>
              <a:defRPr/>
            </a:pPr>
            <a:r>
              <a:rPr lang="en-US" sz="2059">
                <a:solidFill>
                  <a:srgbClr val="FFFFFF"/>
                </a:solidFill>
                <a:latin typeface="Segoe UI Light"/>
                <a:cs typeface="+mn-cs"/>
              </a:rPr>
              <a:t>Service Fabric</a:t>
            </a:r>
          </a:p>
        </p:txBody>
      </p:sp>
      <p:grpSp>
        <p:nvGrpSpPr>
          <p:cNvPr id="816" name="Group 815"/>
          <p:cNvGrpSpPr/>
          <p:nvPr/>
        </p:nvGrpSpPr>
        <p:grpSpPr>
          <a:xfrm>
            <a:off x="2851555" y="3483970"/>
            <a:ext cx="3570560" cy="2073737"/>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Private Clouds</a:t>
                </a:r>
                <a:endParaRPr lang="en-US" sz="1028" b="0" kern="0">
                  <a:solidFill>
                    <a:srgbClr val="FFFFFF"/>
                  </a:solidFill>
                  <a:latin typeface="Segoe UI Light"/>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grpSp>
      </p:grpSp>
      <p:sp>
        <p:nvSpPr>
          <p:cNvPr id="822" name="TextBox 821"/>
          <p:cNvSpPr txBox="1"/>
          <p:nvPr/>
        </p:nvSpPr>
        <p:spPr>
          <a:xfrm>
            <a:off x="579607" y="2623939"/>
            <a:ext cx="90295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Availability</a:t>
            </a:r>
          </a:p>
        </p:txBody>
      </p:sp>
      <p:sp>
        <p:nvSpPr>
          <p:cNvPr id="823" name="TextBox 822"/>
          <p:cNvSpPr txBox="1"/>
          <p:nvPr/>
        </p:nvSpPr>
        <p:spPr>
          <a:xfrm>
            <a:off x="1647780" y="3073702"/>
            <a:ext cx="86995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Hyper-Scale</a:t>
            </a:r>
          </a:p>
        </p:txBody>
      </p:sp>
      <p:sp>
        <p:nvSpPr>
          <p:cNvPr id="824" name="TextBox 823"/>
          <p:cNvSpPr txBox="1"/>
          <p:nvPr/>
        </p:nvSpPr>
        <p:spPr>
          <a:xfrm>
            <a:off x="1611923" y="2650684"/>
            <a:ext cx="1032074"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Hybrid Operations</a:t>
            </a:r>
          </a:p>
        </p:txBody>
      </p:sp>
      <p:sp>
        <p:nvSpPr>
          <p:cNvPr id="825" name="TextBox 824"/>
          <p:cNvSpPr txBox="1"/>
          <p:nvPr/>
        </p:nvSpPr>
        <p:spPr>
          <a:xfrm>
            <a:off x="2023890" y="2880220"/>
            <a:ext cx="79013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Density</a:t>
            </a:r>
          </a:p>
        </p:txBody>
      </p:sp>
      <p:sp>
        <p:nvSpPr>
          <p:cNvPr id="826" name="TextBox 825"/>
          <p:cNvSpPr txBox="1"/>
          <p:nvPr/>
        </p:nvSpPr>
        <p:spPr>
          <a:xfrm>
            <a:off x="3046386" y="2848528"/>
            <a:ext cx="984540"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Rolling Upgrades</a:t>
            </a:r>
          </a:p>
        </p:txBody>
      </p:sp>
      <p:sp>
        <p:nvSpPr>
          <p:cNvPr id="827" name="TextBox 826"/>
          <p:cNvSpPr txBox="1"/>
          <p:nvPr/>
        </p:nvSpPr>
        <p:spPr>
          <a:xfrm>
            <a:off x="4048145" y="3043470"/>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Stateful services</a:t>
            </a:r>
          </a:p>
        </p:txBody>
      </p:sp>
      <p:sp>
        <p:nvSpPr>
          <p:cNvPr id="828" name="TextBox 827"/>
          <p:cNvSpPr txBox="1"/>
          <p:nvPr/>
        </p:nvSpPr>
        <p:spPr>
          <a:xfrm>
            <a:off x="4417679" y="2871352"/>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Low Latency</a:t>
            </a:r>
          </a:p>
        </p:txBody>
      </p:sp>
      <p:sp>
        <p:nvSpPr>
          <p:cNvPr id="829" name="TextBox 828"/>
          <p:cNvSpPr txBox="1"/>
          <p:nvPr/>
        </p:nvSpPr>
        <p:spPr>
          <a:xfrm>
            <a:off x="5734514" y="2941705"/>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Fast startup &amp; shutdown</a:t>
            </a:r>
          </a:p>
        </p:txBody>
      </p:sp>
      <p:sp>
        <p:nvSpPr>
          <p:cNvPr id="830" name="TextBox 829"/>
          <p:cNvSpPr txBox="1"/>
          <p:nvPr/>
        </p:nvSpPr>
        <p:spPr>
          <a:xfrm>
            <a:off x="6435824" y="2562416"/>
            <a:ext cx="1280584" cy="4989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Container Orchestration &amp; lifecycle management</a:t>
            </a:r>
          </a:p>
        </p:txBody>
      </p:sp>
      <p:sp>
        <p:nvSpPr>
          <p:cNvPr id="831" name="TextBox 830"/>
          <p:cNvSpPr txBox="1"/>
          <p:nvPr/>
        </p:nvSpPr>
        <p:spPr>
          <a:xfrm>
            <a:off x="7523826" y="2909240"/>
            <a:ext cx="1144805"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Replication &amp; Failover</a:t>
            </a:r>
          </a:p>
        </p:txBody>
      </p:sp>
      <p:sp>
        <p:nvSpPr>
          <p:cNvPr id="832" name="TextBox 831"/>
          <p:cNvSpPr txBox="1"/>
          <p:nvPr/>
        </p:nvSpPr>
        <p:spPr>
          <a:xfrm>
            <a:off x="635295" y="2820951"/>
            <a:ext cx="869951" cy="49898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Simple programming models</a:t>
            </a:r>
          </a:p>
        </p:txBody>
      </p:sp>
      <p:sp>
        <p:nvSpPr>
          <p:cNvPr id="833" name="TextBox 832"/>
          <p:cNvSpPr txBox="1"/>
          <p:nvPr/>
        </p:nvSpPr>
        <p:spPr>
          <a:xfrm>
            <a:off x="6719056" y="2987114"/>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Load balancing</a:t>
            </a:r>
          </a:p>
        </p:txBody>
      </p:sp>
      <p:sp>
        <p:nvSpPr>
          <p:cNvPr id="834" name="TextBox 833"/>
          <p:cNvSpPr txBox="1"/>
          <p:nvPr/>
        </p:nvSpPr>
        <p:spPr>
          <a:xfrm>
            <a:off x="7797340" y="2649628"/>
            <a:ext cx="1032074"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Self-healing</a:t>
            </a:r>
          </a:p>
        </p:txBody>
      </p:sp>
      <p:sp>
        <p:nvSpPr>
          <p:cNvPr id="835" name="TextBox 834"/>
          <p:cNvSpPr txBox="1"/>
          <p:nvPr/>
        </p:nvSpPr>
        <p:spPr>
          <a:xfrm>
            <a:off x="2739318" y="2621761"/>
            <a:ext cx="99957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Data Partitioning</a:t>
            </a:r>
          </a:p>
        </p:txBody>
      </p:sp>
      <p:sp>
        <p:nvSpPr>
          <p:cNvPr id="836" name="TextBox 835"/>
          <p:cNvSpPr txBox="1"/>
          <p:nvPr/>
        </p:nvSpPr>
        <p:spPr>
          <a:xfrm>
            <a:off x="2780017" y="3077848"/>
            <a:ext cx="1131005"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Automated Rollback</a:t>
            </a:r>
          </a:p>
        </p:txBody>
      </p:sp>
      <p:sp>
        <p:nvSpPr>
          <p:cNvPr id="837" name="TextBox 836"/>
          <p:cNvSpPr txBox="1"/>
          <p:nvPr/>
        </p:nvSpPr>
        <p:spPr>
          <a:xfrm>
            <a:off x="5536187" y="2577028"/>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Health Monitoring</a:t>
            </a:r>
          </a:p>
        </p:txBody>
      </p:sp>
      <p:sp>
        <p:nvSpPr>
          <p:cNvPr id="838" name="TextBox 837"/>
          <p:cNvSpPr txBox="1"/>
          <p:nvPr/>
        </p:nvSpPr>
        <p:spPr>
          <a:xfrm>
            <a:off x="5175771" y="2880220"/>
            <a:ext cx="99957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Placement Constraints</a:t>
            </a:r>
          </a:p>
        </p:txBody>
      </p:sp>
      <p:sp>
        <p:nvSpPr>
          <p:cNvPr id="682" name="Freeform 681"/>
          <p:cNvSpPr>
            <a:spLocks noChangeAspect="1"/>
          </p:cNvSpPr>
          <p:nvPr/>
        </p:nvSpPr>
        <p:spPr bwMode="black">
          <a:xfrm>
            <a:off x="4499478" y="3380010"/>
            <a:ext cx="170830" cy="171545"/>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type="body" idx="1"/>
          </p:nvPr>
        </p:nvSpPr>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4" name="Text Placeholder 3">
            <a:extLst>
              <a:ext uri="{FF2B5EF4-FFF2-40B4-BE49-F238E27FC236}">
                <a16:creationId xmlns:a16="http://schemas.microsoft.com/office/drawing/2014/main" id="{65FF5450-E195-4841-AE70-DACEA259407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01930" y="1921524"/>
            <a:ext cx="4650203" cy="2154436"/>
          </a:xfrm>
        </p:spPr>
        <p:txBody>
          <a:bodyPr/>
          <a:lstStyle/>
          <a:p>
            <a:pPr marL="252086" indent="-252086">
              <a:buFont typeface="Arial" panose="020B0604020202020204" pitchFamily="34" charset="0"/>
              <a:buChar char="•"/>
            </a:pPr>
            <a:r>
              <a:rPr lang="en-US" sz="1800" dirty="0"/>
              <a:t>A declarative template for describing a resource group</a:t>
            </a:r>
          </a:p>
          <a:p>
            <a:pPr marL="252086" indent="-252086">
              <a:buFont typeface="Arial" panose="020B0604020202020204" pitchFamily="34" charset="0"/>
              <a:buChar char="•"/>
            </a:pPr>
            <a:r>
              <a:rPr lang="en-US" sz="1800" dirty="0"/>
              <a:t>Community offered or Build your own</a:t>
            </a:r>
          </a:p>
          <a:p>
            <a:pPr marL="252086" indent="-252086">
              <a:buFont typeface="Arial" panose="020B0604020202020204" pitchFamily="34" charset="0"/>
              <a:buChar char="•"/>
            </a:pPr>
            <a:endParaRPr lang="en-US" sz="1800" dirty="0"/>
          </a:p>
          <a:p>
            <a:pPr marL="252086" indent="-252086">
              <a:buFont typeface="Arial" panose="020B0604020202020204" pitchFamily="34" charset="0"/>
              <a:buChar char="•"/>
            </a:pPr>
            <a:r>
              <a:rPr lang="en-US" sz="1800" dirty="0"/>
              <a:t>Learn about template here: </a:t>
            </a:r>
          </a:p>
          <a:p>
            <a:r>
              <a:rPr lang="en-US" sz="1500" dirty="0">
                <a:hlinkClick r:id="rId6"/>
              </a:rPr>
              <a:t>https://azure.microsoft.com/en-us/resources/templates/</a:t>
            </a:r>
            <a:endParaRPr lang="en-US" sz="15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4852132" y="1921159"/>
            <a:ext cx="4198289" cy="4059904"/>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8901218" y="931963"/>
            <a:ext cx="168080" cy="168104"/>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1107996"/>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b="0">
                <a:solidFill>
                  <a:srgbClr val="FF8A00"/>
                </a:solidFill>
                <a:latin typeface="Segoe UI Light" panose="020B0502040204020203" pitchFamily="34" charset="0"/>
                <a:cs typeface="Segoe UI Light" panose="020B0502040204020203" pitchFamily="34" charset="0"/>
              </a:rPr>
              <a:t>Compute</a:t>
            </a:r>
            <a:endParaRPr lang="en-US" sz="3600" b="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628650" y="2226468"/>
          <a:ext cx="7886700" cy="3176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111828" y="3814796"/>
            <a:ext cx="6920345" cy="8451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57" fontAlgn="auto">
              <a:spcBef>
                <a:spcPts val="0"/>
              </a:spcBef>
              <a:spcAft>
                <a:spcPts val="0"/>
              </a:spcAft>
              <a:defRPr/>
            </a:pPr>
            <a:endParaRPr lang="en-US" sz="1350" b="0">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046166" y="4659922"/>
            <a:ext cx="1127966" cy="300082"/>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7145795" y="4659922"/>
            <a:ext cx="1127966" cy="507831"/>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526895" y="5482218"/>
            <a:ext cx="8329961" cy="553998"/>
          </a:xfrm>
          <a:prstGeom prst="rect">
            <a:avLst/>
          </a:prstGeom>
          <a:noFill/>
        </p:spPr>
        <p:txBody>
          <a:bodyPr wrap="square" lIns="137160" tIns="109728" rIns="137160" bIns="109728" rtlCol="0">
            <a:spAutoFit/>
          </a:bodyPr>
          <a:lstStyle/>
          <a:p>
            <a:pPr algn="ctr" defTabSz="699557" fontAlgn="auto">
              <a:lnSpc>
                <a:spcPct val="90000"/>
              </a:lnSpc>
              <a:spcBef>
                <a:spcPts val="0"/>
              </a:spcBef>
              <a:spcAft>
                <a:spcPts val="450"/>
              </a:spcAft>
              <a:defRPr/>
            </a:pPr>
            <a:r>
              <a:rPr lang="en-US" sz="2400">
                <a:gradFill>
                  <a:gsLst>
                    <a:gs pos="2917">
                      <a:srgbClr val="353535"/>
                    </a:gs>
                    <a:gs pos="30000">
                      <a:srgbClr val="353535"/>
                    </a:gs>
                  </a:gsLst>
                  <a:lin ang="5400000" scaled="0"/>
                </a:gradFill>
                <a:latin typeface="Segoe UI Semilight"/>
                <a:cs typeface="+mn-cs"/>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12214" y="3073652"/>
            <a:ext cx="5550868" cy="1833019"/>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Ubuntu, Red Hat, Windows, SUSE, CoreOS</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DevOps Extensions with Chef and Puppet</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Multiple sizes </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Hundreds of items in marketplace</a:t>
            </a:r>
          </a:p>
          <a:p>
            <a:pPr marL="0" indent="0" defTabSz="685471">
              <a:lnSpc>
                <a:spcPct val="100000"/>
              </a:lnSpc>
              <a:spcBef>
                <a:spcPts val="0"/>
              </a:spcBef>
              <a:spcAft>
                <a:spcPts val="882"/>
              </a:spcAft>
              <a:buClr>
                <a:srgbClr val="FFFFFF"/>
              </a:buClr>
              <a:buNone/>
              <a:defRPr/>
            </a:pPr>
            <a:endParaRPr lang="en-US" sz="1500" b="0" dirty="0">
              <a:solidFill>
                <a:srgbClr val="505050"/>
              </a:solidFill>
              <a:latin typeface="Segoe UI Light"/>
              <a:cs typeface="Segoe UI Semibold" panose="020B0702040204020203" pitchFamily="34" charset="0"/>
            </a:endParaRPr>
          </a:p>
        </p:txBody>
      </p:sp>
      <p:sp>
        <p:nvSpPr>
          <p:cNvPr id="5" name="Title 1"/>
          <p:cNvSpPr txBox="1">
            <a:spLocks/>
          </p:cNvSpPr>
          <p:nvPr/>
        </p:nvSpPr>
        <p:spPr>
          <a:xfrm>
            <a:off x="192019" y="1940586"/>
            <a:ext cx="8222679" cy="77011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lang="en-US" sz="3600" spc="-77" dirty="0">
                <a:solidFill>
                  <a:srgbClr val="505050"/>
                </a:solidFill>
                <a:latin typeface="Segoe UI Light"/>
              </a:rPr>
              <a:t>Virtual Machines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a:solidFill>
                <a:sysClr val="windowText" lastClr="000000"/>
              </a:solidFill>
              <a:latin typeface="Segoe UI" panose="020B0502040204020203" pitchFamily="34" charset="0"/>
              <a:ea typeface="MS PGothic" panose="020B0600070205080204" pitchFamily="34" charset="-128"/>
              <a:cs typeface="+mn-cs"/>
            </a:endParaRPr>
          </a:p>
        </p:txBody>
      </p:sp>
      <p:sp>
        <p:nvSpPr>
          <p:cNvPr id="7" name="Freeform 5"/>
          <p:cNvSpPr>
            <a:spLocks/>
          </p:cNvSpPr>
          <p:nvPr/>
        </p:nvSpPr>
        <p:spPr bwMode="auto">
          <a:xfrm>
            <a:off x="5787386" y="1948202"/>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dirty="0">
              <a:solidFill>
                <a:sysClr val="windowText" lastClr="000000"/>
              </a:solidFill>
              <a:latin typeface="Segoe UI" panose="020B0502040204020203" pitchFamily="34" charset="0"/>
              <a:ea typeface="MS PGothic" panose="020B0600070205080204" pitchFamily="34" charset="-128"/>
              <a:cs typeface="+mn-cs"/>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61028" y="2947151"/>
            <a:ext cx="1419846" cy="1308525"/>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3.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6487</Words>
  <Application>Microsoft Office PowerPoint</Application>
  <PresentationFormat>On-screen Show (4:3)</PresentationFormat>
  <Paragraphs>912</Paragraphs>
  <Slides>45</Slides>
  <Notes>45</Notes>
  <HiddenSlides>1</HiddenSlides>
  <MMClips>1</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45</vt:i4>
      </vt:variant>
    </vt:vector>
  </HeadingPairs>
  <TitlesOfParts>
    <vt:vector size="62" baseType="lpstr">
      <vt:lpstr>Verdana</vt:lpstr>
      <vt:lpstr>segoe-ui_semibold</vt:lpstr>
      <vt:lpstr>Segoe UI Semibold</vt:lpstr>
      <vt:lpstr>Courier New</vt:lpstr>
      <vt:lpstr>&amp;quot</vt:lpstr>
      <vt:lpstr>Calibri</vt:lpstr>
      <vt:lpstr>Segoe UI Black</vt:lpstr>
      <vt:lpstr>Consolas</vt:lpstr>
      <vt:lpstr>MS PGothic</vt:lpstr>
      <vt:lpstr>Segoe UI Light</vt:lpstr>
      <vt:lpstr>Wingdings</vt:lpstr>
      <vt:lpstr>Segoe UI</vt:lpstr>
      <vt:lpstr>Segoe UI Semilight</vt:lpstr>
      <vt:lpstr>Arial</vt:lpstr>
      <vt:lpstr>NG_MOC_Core_ModuleNew2</vt:lpstr>
      <vt:lpstr>1_WHITE TEMPLATE</vt:lpstr>
      <vt:lpstr>3_3-30810_Convergence_EMEA_Keynote_Template_Dark</vt:lpstr>
      <vt:lpstr>Compute Infrastructure</vt:lpstr>
      <vt:lpstr>Design Compute Infrastructure (20-25%)</vt:lpstr>
      <vt:lpstr>Azure Platform</vt:lpstr>
      <vt:lpstr>Azure Resource Manager (ARM) </vt:lpstr>
      <vt:lpstr>Azure Resource Manager Terminology</vt:lpstr>
      <vt:lpstr>Reusable ARM templates</vt:lpstr>
      <vt:lpstr>PowerPoint Presentation</vt:lpstr>
      <vt:lpstr>Compute</vt:lpstr>
      <vt:lpstr>PowerPoint Presentation</vt:lpstr>
      <vt:lpstr>PowerPoint Presentation</vt:lpstr>
      <vt:lpstr>Azure VM Sizes</vt:lpstr>
      <vt:lpstr>VM Sizes</vt:lpstr>
      <vt:lpstr>VM Azure Compute Unit (ACU) </vt:lpstr>
      <vt:lpstr>VM Disks</vt:lpstr>
      <vt:lpstr>Premium vs Standard (SSD vs HDD) Comparision </vt:lpstr>
      <vt:lpstr>VM Recommendations</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PowerPoint Presentation</vt:lpstr>
      <vt:lpstr>Microsoft Azure Service Fabric A platform for reliable, hyperscale, microservice-based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2018-06-06T00:25:54Z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2018-06-06T00:25:45.3136633Z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